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slideLayouts/slideLayout1.xml" ContentType="application/vnd.openxmlformats-officedocument.presentationml.slideLayout+xml"/>
  <Override PartName="/ppt/slideLayouts/_rels/slideLayout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media/image1.png" ContentType="image/png"/>
  <Override PartName="/ppt/media/image56.jpeg" ContentType="image/jpeg"/>
  <Override PartName="/ppt/media/image2.png" ContentType="image/png"/>
  <Override PartName="/ppt/media/image7.svg" ContentType="image/svg"/>
  <Override PartName="/ppt/media/image10.png" ContentType="image/png"/>
  <Override PartName="/ppt/media/image3.svg" ContentType="image/svg"/>
  <Override PartName="/ppt/media/image6.png" ContentType="image/png"/>
  <Override PartName="/ppt/media/image4.png" ContentType="image/png"/>
  <Override PartName="/ppt/media/image8.png" ContentType="image/png"/>
  <Override PartName="/ppt/media/image5.svg" ContentType="image/svg"/>
  <Override PartName="/ppt/media/image12.png" ContentType="image/png"/>
  <Override PartName="/ppt/media/image9.svg" ContentType="image/svg"/>
  <Override PartName="/ppt/media/image11.svg" ContentType="image/svg"/>
  <Override PartName="/ppt/media/image13.png" ContentType="image/png"/>
  <Override PartName="/ppt/media/image14.svg" ContentType="image/svg"/>
  <Override PartName="/ppt/media/image15.png" ContentType="image/png"/>
  <Override PartName="/ppt/media/image16.svg" ContentType="image/svg"/>
  <Override PartName="/ppt/media/image24.png" ContentType="image/png"/>
  <Override PartName="/ppt/media/image17.png" ContentType="image/png"/>
  <Override PartName="/ppt/media/image18.png" ContentType="image/png"/>
  <Override PartName="/ppt/media/image20.svg" ContentType="image/svg"/>
  <Override PartName="/ppt/media/image19.png" ContentType="image/png"/>
  <Override PartName="/ppt/media/image21.png" ContentType="image/png"/>
  <Override PartName="/ppt/media/image22.svg" ContentType="image/svg"/>
  <Override PartName="/ppt/media/image30.png" ContentType="image/png"/>
  <Override PartName="/ppt/media/image23.png" ContentType="image/png"/>
  <Override PartName="/ppt/media/image25.png" ContentType="image/png"/>
  <Override PartName="/ppt/media/image26.png" ContentType="image/png"/>
  <Override PartName="/ppt/media/image27.svg" ContentType="image/svg"/>
  <Override PartName="/ppt/media/image35.png" ContentType="image/png"/>
  <Override PartName="/ppt/media/image28.png" ContentType="image/png"/>
  <Override PartName="/ppt/media/image53.jpeg" ContentType="image/jpeg"/>
  <Override PartName="/ppt/media/image29.svg" ContentType="image/svg"/>
  <Override PartName="/ppt/media/image37.png" ContentType="image/png"/>
  <Override PartName="/ppt/media/image31.svg" ContentType="image/svg"/>
  <Override PartName="/ppt/media/image32.png" ContentType="image/png"/>
  <Override PartName="/ppt/media/image33.svg" ContentType="image/svg"/>
  <Override PartName="/ppt/media/image41.png" ContentType="image/png"/>
  <Override PartName="/ppt/media/image34.png" ContentType="image/png"/>
  <Override PartName="/ppt/media/image36.svg" ContentType="image/svg"/>
  <Override PartName="/ppt/media/image44.png" ContentType="image/png"/>
  <Override PartName="/ppt/media/image38.png" ContentType="image/png"/>
  <Override PartName="/ppt/media/image40.svg" ContentType="image/svg"/>
  <Override PartName="/ppt/media/image54.jpeg" ContentType="image/jpeg"/>
  <Override PartName="/ppt/media/image39.png" ContentType="image/png"/>
  <Override PartName="/ppt/media/image42.svg" ContentType="image/svg"/>
  <Override PartName="/ppt/media/image43.png" ContentType="image/png"/>
  <Override PartName="/ppt/media/image45.png" ContentType="image/png"/>
  <Override PartName="/ppt/media/image46.svg" ContentType="image/svg"/>
  <Override PartName="/ppt/media/image47.png" ContentType="image/png"/>
  <Override PartName="/ppt/media/image48.svg" ContentType="image/svg"/>
  <Override PartName="/ppt/media/image49.png" ContentType="image/png"/>
  <Override PartName="/ppt/media/image50.svg" ContentType="image/svg"/>
  <Override PartName="/ppt/media/image55.jpeg" ContentType="image/jpeg"/>
  <Override PartName="/ppt/media/image51.png" ContentType="image/png"/>
  <Override PartName="/ppt/media/image52.svg" ContentType="image/svg"/>
  <Override PartName="/ppt/media/image57.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Lst>
  <p:sldSz cx="18288000" cy="30019625"/>
  <p:notesSz cx="30019625" cy="1828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uFillTx/>
                <a:latin typeface="Arial"/>
              </a:rPr>
              <a:t>Click to move the slide</a:t>
            </a:r>
            <a:endParaRPr b="0" lang="en-US" sz="4400" strike="noStrike" u="none">
              <a:solidFill>
                <a:srgbClr val="000000"/>
              </a:solidFill>
              <a:uFillTx/>
              <a:latin typeface="Arial"/>
            </a:endParaRPr>
          </a:p>
        </p:txBody>
      </p:sp>
      <p:sp>
        <p:nvSpPr>
          <p:cNvPr id="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878CADC6-450F-491D-A17A-F30DDF14DD8C}"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685800" y="1143000"/>
            <a:ext cx="5485680" cy="3085560"/>
          </a:xfrm>
          <a:prstGeom prst="rect">
            <a:avLst/>
          </a:prstGeom>
          <a:ln w="0">
            <a:noFill/>
          </a:ln>
        </p:spPr>
      </p:sp>
      <p:sp>
        <p:nvSpPr>
          <p:cNvPr id="7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29" name="PlaceHolder 3"/>
          <p:cNvSpPr>
            <a:spLocks noGrp="1"/>
          </p:cNvSpPr>
          <p:nvPr>
            <p:ph type="sldNum" idx="4"/>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E9209B2E-DFE4-4F91-B913-D5D1CE3FCCF1}"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685800" y="1143000"/>
            <a:ext cx="5485680" cy="3085560"/>
          </a:xfrm>
          <a:prstGeom prst="rect">
            <a:avLst/>
          </a:prstGeom>
          <a:ln w="0">
            <a:noFill/>
          </a:ln>
        </p:spPr>
      </p:sp>
      <p:sp>
        <p:nvSpPr>
          <p:cNvPr id="7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32"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EC5C2962-35C4-40D5-900F-BAB251FDE954}"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685800" y="1143000"/>
            <a:ext cx="5485680" cy="3085560"/>
          </a:xfrm>
          <a:prstGeom prst="rect">
            <a:avLst/>
          </a:prstGeom>
          <a:ln w="0">
            <a:noFill/>
          </a:ln>
        </p:spPr>
      </p:sp>
      <p:sp>
        <p:nvSpPr>
          <p:cNvPr id="7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35" name="PlaceHolder 3"/>
          <p:cNvSpPr>
            <a:spLocks noGrp="1"/>
          </p:cNvSpPr>
          <p:nvPr>
            <p:ph type="sldNum" idx="6"/>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067B3259-5092-4196-8ABF-314969C8DE70}"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685800" y="1143000"/>
            <a:ext cx="5485680" cy="3085560"/>
          </a:xfrm>
          <a:prstGeom prst="rect">
            <a:avLst/>
          </a:prstGeom>
          <a:ln w="0">
            <a:noFill/>
          </a:ln>
        </p:spPr>
      </p:sp>
      <p:sp>
        <p:nvSpPr>
          <p:cNvPr id="7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38"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56CDF4D2-722C-4124-816B-7244F578D499}"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685800" y="1143000"/>
            <a:ext cx="5485680" cy="3085560"/>
          </a:xfrm>
          <a:prstGeom prst="rect">
            <a:avLst/>
          </a:prstGeom>
          <a:ln w="0">
            <a:noFill/>
          </a:ln>
        </p:spPr>
      </p:sp>
      <p:sp>
        <p:nvSpPr>
          <p:cNvPr id="7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41"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9C863B39-7B2A-44F6-95A0-E2ED1B171BD8}"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685800" y="1143000"/>
            <a:ext cx="5485680" cy="3085560"/>
          </a:xfrm>
          <a:prstGeom prst="rect">
            <a:avLst/>
          </a:prstGeom>
          <a:ln w="0">
            <a:noFill/>
          </a:ln>
        </p:spPr>
      </p:sp>
      <p:sp>
        <p:nvSpPr>
          <p:cNvPr id="7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44"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C2AB37FD-1270-4850-A166-6BFE0D2FFD28}"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sldImg"/>
          </p:nvPr>
        </p:nvSpPr>
        <p:spPr>
          <a:xfrm>
            <a:off x="685800" y="1143000"/>
            <a:ext cx="5485680" cy="3085560"/>
          </a:xfrm>
          <a:prstGeom prst="rect">
            <a:avLst/>
          </a:prstGeom>
          <a:ln w="0">
            <a:noFill/>
          </a:ln>
        </p:spPr>
      </p:sp>
      <p:sp>
        <p:nvSpPr>
          <p:cNvPr id="7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47" name="PlaceHolder 3"/>
          <p:cNvSpPr>
            <a:spLocks noGrp="1"/>
          </p:cNvSpPr>
          <p:nvPr>
            <p:ph type="sldNum" idx="10"/>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F9D6A6F8-DE28-4AC0-831C-3EBFEB70D3F5}" type="slidenum">
              <a:rPr b="0" lang="en-US" sz="1200" strike="noStrike" u="none">
                <a:solidFill>
                  <a:schemeClr val="dk1"/>
                </a:solidFill>
                <a:uFillTx/>
                <a:latin typeface="+mn-lt"/>
                <a:ea typeface="+mn-ea"/>
              </a:rPr>
              <a:t>1</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685800" y="1143000"/>
            <a:ext cx="5485680" cy="3085560"/>
          </a:xfrm>
          <a:prstGeom prst="rect">
            <a:avLst/>
          </a:prstGeom>
          <a:ln w="0">
            <a:noFill/>
          </a:ln>
        </p:spPr>
      </p:sp>
      <p:sp>
        <p:nvSpPr>
          <p:cNvPr id="7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50" name="PlaceHolder 3"/>
          <p:cNvSpPr>
            <a:spLocks noGrp="1"/>
          </p:cNvSpPr>
          <p:nvPr>
            <p:ph type="sldNum" idx="11"/>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A83309F4-49BF-4AD7-A530-972CD0DC51A1}" type="slidenum">
              <a:rPr b="0" lang="en-US" sz="1200" strike="noStrike" u="none">
                <a:solidFill>
                  <a:schemeClr val="dk1"/>
                </a:solidFill>
                <a:uFillTx/>
                <a:latin typeface="+mn-lt"/>
                <a:ea typeface="+mn-ea"/>
              </a:rPr>
              <a:t>&lt;number&gt;</a:t>
            </a:fld>
            <a:endParaRPr b="0" lang="en-US"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685800" y="1143000"/>
            <a:ext cx="5485680" cy="3085560"/>
          </a:xfrm>
          <a:prstGeom prst="rect">
            <a:avLst/>
          </a:prstGeom>
          <a:ln w="0">
            <a:noFill/>
          </a:ln>
        </p:spPr>
      </p:sp>
      <p:sp>
        <p:nvSpPr>
          <p:cNvPr id="7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753" name="PlaceHolder 3"/>
          <p:cNvSpPr>
            <a:spLocks noGrp="1"/>
          </p:cNvSpPr>
          <p:nvPr>
            <p:ph type="sldNum" idx="12"/>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trike="noStrike" u="none">
                <a:solidFill>
                  <a:schemeClr val="dk1"/>
                </a:solidFill>
                <a:uFillTx/>
                <a:latin typeface="+mn-lt"/>
                <a:ea typeface="+mn-ea"/>
              </a:defRPr>
            </a:lvl1pPr>
          </a:lstStyle>
          <a:p>
            <a:pPr indent="0" algn="r" defTabSz="914400">
              <a:lnSpc>
                <a:spcPct val="100000"/>
              </a:lnSpc>
              <a:buNone/>
              <a:tabLst>
                <a:tab algn="l" pos="0"/>
              </a:tabLst>
            </a:pPr>
            <a:fld id="{C599C6F0-3255-4A7D-B542-F6B395740E01}" type="slidenum">
              <a:rPr b="0" lang="en-US" sz="1200" strike="noStrike" u="none">
                <a:solidFill>
                  <a:schemeClr val="dk1"/>
                </a:solidFill>
                <a:uFillTx/>
                <a:latin typeface="+mn-lt"/>
                <a:ea typeface="+mn-ea"/>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1197720"/>
            <a:ext cx="16458840" cy="501264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 name="PlaceHolder 2"/>
          <p:cNvSpPr>
            <a:spLocks noGrp="1"/>
          </p:cNvSpPr>
          <p:nvPr>
            <p:ph type="body"/>
          </p:nvPr>
        </p:nvSpPr>
        <p:spPr>
          <a:xfrm>
            <a:off x="914400" y="7024320"/>
            <a:ext cx="16458840" cy="174110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image" Target="../media/image13.png"/><Relationship Id="rId16" Type="http://schemas.openxmlformats.org/officeDocument/2006/relationships/image" Target="../media/image14.svg"/><Relationship Id="rId17" Type="http://schemas.openxmlformats.org/officeDocument/2006/relationships/image" Target="../media/image15.png"/><Relationship Id="rId18" Type="http://schemas.openxmlformats.org/officeDocument/2006/relationships/image" Target="../media/image16.svg"/><Relationship Id="rId19" Type="http://schemas.openxmlformats.org/officeDocument/2006/relationships/image" Target="../media/image1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svg"/><Relationship Id="rId23" Type="http://schemas.openxmlformats.org/officeDocument/2006/relationships/image" Target="../media/image21.png"/><Relationship Id="rId24" Type="http://schemas.openxmlformats.org/officeDocument/2006/relationships/image" Target="../media/image22.svg"/><Relationship Id="rId25" Type="http://schemas.openxmlformats.org/officeDocument/2006/relationships/image" Target="../media/image23.png"/><Relationship Id="rId26" Type="http://schemas.openxmlformats.org/officeDocument/2006/relationships/image" Target="../media/image23.png"/><Relationship Id="rId27" Type="http://schemas.openxmlformats.org/officeDocument/2006/relationships/image" Target="../media/image24.png"/><Relationship Id="rId28" Type="http://schemas.openxmlformats.org/officeDocument/2006/relationships/image" Target="../media/image25.png"/><Relationship Id="rId29" Type="http://schemas.openxmlformats.org/officeDocument/2006/relationships/image" Target="../media/image26.png"/><Relationship Id="rId30" Type="http://schemas.openxmlformats.org/officeDocument/2006/relationships/image" Target="../media/image27.svg"/><Relationship Id="rId31" Type="http://schemas.openxmlformats.org/officeDocument/2006/relationships/image" Target="../media/image28.png"/><Relationship Id="rId32" Type="http://schemas.openxmlformats.org/officeDocument/2006/relationships/image" Target="../media/image29.svg"/><Relationship Id="rId33" Type="http://schemas.openxmlformats.org/officeDocument/2006/relationships/image" Target="../media/image30.png"/><Relationship Id="rId34" Type="http://schemas.openxmlformats.org/officeDocument/2006/relationships/image" Target="../media/image31.svg"/><Relationship Id="rId35" Type="http://schemas.openxmlformats.org/officeDocument/2006/relationships/image" Target="../media/image32.png"/><Relationship Id="rId36" Type="http://schemas.openxmlformats.org/officeDocument/2006/relationships/image" Target="../media/image33.svg"/><Relationship Id="rId37" Type="http://schemas.openxmlformats.org/officeDocument/2006/relationships/slide" Target="slide3.xml"/><Relationship Id="rId38" Type="http://schemas.openxmlformats.org/officeDocument/2006/relationships/image" Target="../media/image34.png"/><Relationship Id="rId39" Type="http://schemas.openxmlformats.org/officeDocument/2006/relationships/image" Target="../media/image35.png"/><Relationship Id="rId40" Type="http://schemas.openxmlformats.org/officeDocument/2006/relationships/image" Target="../media/image36.svg"/><Relationship Id="rId41" Type="http://schemas.openxmlformats.org/officeDocument/2006/relationships/image" Target="../media/image37.png"/><Relationship Id="rId42" Type="http://schemas.openxmlformats.org/officeDocument/2006/relationships/slide" Target="slide3.xml"/><Relationship Id="rId43" Type="http://schemas.openxmlformats.org/officeDocument/2006/relationships/slide" Target="slide5.xml"/><Relationship Id="rId44" Type="http://schemas.openxmlformats.org/officeDocument/2006/relationships/slide" Target="slide7.xml"/><Relationship Id="rId45" Type="http://schemas.openxmlformats.org/officeDocument/2006/relationships/image" Target="../media/image38.png"/><Relationship Id="rId46" Type="http://schemas.openxmlformats.org/officeDocument/2006/relationships/image" Target="../media/image39.png"/><Relationship Id="rId47" Type="http://schemas.openxmlformats.org/officeDocument/2006/relationships/image" Target="../media/image40.svg"/><Relationship Id="rId48" Type="http://schemas.openxmlformats.org/officeDocument/2006/relationships/image" Target="../media/image38.png"/><Relationship Id="rId49" Type="http://schemas.openxmlformats.org/officeDocument/2006/relationships/image" Target="../media/image41.png"/><Relationship Id="rId50" Type="http://schemas.openxmlformats.org/officeDocument/2006/relationships/image" Target="../media/image42.svg"/><Relationship Id="rId51" Type="http://schemas.openxmlformats.org/officeDocument/2006/relationships/image" Target="../media/image43.png"/><Relationship Id="rId52" Type="http://schemas.openxmlformats.org/officeDocument/2006/relationships/image" Target="../media/image44.png"/><Relationship Id="rId53" Type="http://schemas.openxmlformats.org/officeDocument/2006/relationships/image" Target="../media/image45.png"/><Relationship Id="rId54" Type="http://schemas.openxmlformats.org/officeDocument/2006/relationships/image" Target="../media/image46.svg"/><Relationship Id="rId55" Type="http://schemas.openxmlformats.org/officeDocument/2006/relationships/image" Target="../media/image47.png"/><Relationship Id="rId56" Type="http://schemas.openxmlformats.org/officeDocument/2006/relationships/image" Target="../media/image48.svg"/><Relationship Id="rId57" Type="http://schemas.openxmlformats.org/officeDocument/2006/relationships/image" Target="../media/image49.png"/><Relationship Id="rId58" Type="http://schemas.openxmlformats.org/officeDocument/2006/relationships/image" Target="../media/image50.svg"/><Relationship Id="rId59" Type="http://schemas.openxmlformats.org/officeDocument/2006/relationships/image" Target="../media/image51.png"/><Relationship Id="rId60" Type="http://schemas.openxmlformats.org/officeDocument/2006/relationships/image" Target="../media/image52.svg"/><Relationship Id="rId61" Type="http://schemas.openxmlformats.org/officeDocument/2006/relationships/image" Target="../media/image39.png"/><Relationship Id="rId62" Type="http://schemas.openxmlformats.org/officeDocument/2006/relationships/image" Target="../media/image40.svg"/><Relationship Id="rId63" Type="http://schemas.openxmlformats.org/officeDocument/2006/relationships/slideLayout" Target="../slideLayouts/slideLayout1.xml"/><Relationship Id="rId6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13.png"/><Relationship Id="rId18" Type="http://schemas.openxmlformats.org/officeDocument/2006/relationships/image" Target="../media/image14.svg"/><Relationship Id="rId19" Type="http://schemas.openxmlformats.org/officeDocument/2006/relationships/image" Target="../media/image15.png"/><Relationship Id="rId20" Type="http://schemas.openxmlformats.org/officeDocument/2006/relationships/image" Target="../media/image16.svg"/><Relationship Id="rId21" Type="http://schemas.openxmlformats.org/officeDocument/2006/relationships/image" Target="../media/image17.png"/><Relationship Id="rId22" Type="http://schemas.openxmlformats.org/officeDocument/2006/relationships/image" Target="../media/image18.png"/><Relationship Id="rId23" Type="http://schemas.openxmlformats.org/officeDocument/2006/relationships/image" Target="../media/image19.png"/><Relationship Id="rId24" Type="http://schemas.openxmlformats.org/officeDocument/2006/relationships/image" Target="../media/image20.svg"/><Relationship Id="rId25" Type="http://schemas.openxmlformats.org/officeDocument/2006/relationships/image" Target="../media/image21.png"/><Relationship Id="rId26" Type="http://schemas.openxmlformats.org/officeDocument/2006/relationships/image" Target="../media/image22.svg"/><Relationship Id="rId27" Type="http://schemas.openxmlformats.org/officeDocument/2006/relationships/image" Target="../media/image23.png"/><Relationship Id="rId28" Type="http://schemas.openxmlformats.org/officeDocument/2006/relationships/image" Target="../media/image23.png"/><Relationship Id="rId29" Type="http://schemas.openxmlformats.org/officeDocument/2006/relationships/image" Target="../media/image24.png"/><Relationship Id="rId30" Type="http://schemas.openxmlformats.org/officeDocument/2006/relationships/image" Target="../media/image25.png"/><Relationship Id="rId31" Type="http://schemas.openxmlformats.org/officeDocument/2006/relationships/image" Target="../media/image26.png"/><Relationship Id="rId32" Type="http://schemas.openxmlformats.org/officeDocument/2006/relationships/image" Target="../media/image27.svg"/><Relationship Id="rId33" Type="http://schemas.openxmlformats.org/officeDocument/2006/relationships/image" Target="../media/image28.png"/><Relationship Id="rId34" Type="http://schemas.openxmlformats.org/officeDocument/2006/relationships/image" Target="../media/image29.svg"/><Relationship Id="rId35" Type="http://schemas.openxmlformats.org/officeDocument/2006/relationships/image" Target="../media/image30.png"/><Relationship Id="rId36" Type="http://schemas.openxmlformats.org/officeDocument/2006/relationships/image" Target="../media/image31.svg"/><Relationship Id="rId37" Type="http://schemas.openxmlformats.org/officeDocument/2006/relationships/image" Target="../media/image32.png"/><Relationship Id="rId38" Type="http://schemas.openxmlformats.org/officeDocument/2006/relationships/image" Target="../media/image33.svg"/><Relationship Id="rId39" Type="http://schemas.openxmlformats.org/officeDocument/2006/relationships/image" Target="../media/image34.png"/><Relationship Id="rId40" Type="http://schemas.openxmlformats.org/officeDocument/2006/relationships/image" Target="../media/image35.png"/><Relationship Id="rId41" Type="http://schemas.openxmlformats.org/officeDocument/2006/relationships/image" Target="../media/image36.svg"/><Relationship Id="rId42" Type="http://schemas.openxmlformats.org/officeDocument/2006/relationships/image" Target="../media/image38.png"/><Relationship Id="rId43" Type="http://schemas.openxmlformats.org/officeDocument/2006/relationships/image" Target="../media/image39.png"/><Relationship Id="rId44" Type="http://schemas.openxmlformats.org/officeDocument/2006/relationships/image" Target="../media/image40.svg"/><Relationship Id="rId45" Type="http://schemas.openxmlformats.org/officeDocument/2006/relationships/image" Target="../media/image38.png"/><Relationship Id="rId46" Type="http://schemas.openxmlformats.org/officeDocument/2006/relationships/image" Target="../media/image41.png"/><Relationship Id="rId47" Type="http://schemas.openxmlformats.org/officeDocument/2006/relationships/image" Target="../media/image42.svg"/><Relationship Id="rId48" Type="http://schemas.openxmlformats.org/officeDocument/2006/relationships/image" Target="../media/image43.png"/><Relationship Id="rId49" Type="http://schemas.openxmlformats.org/officeDocument/2006/relationships/image" Target="../media/image44.png"/><Relationship Id="rId50" Type="http://schemas.openxmlformats.org/officeDocument/2006/relationships/image" Target="../media/image45.png"/><Relationship Id="rId51" Type="http://schemas.openxmlformats.org/officeDocument/2006/relationships/image" Target="../media/image46.svg"/><Relationship Id="rId52" Type="http://schemas.openxmlformats.org/officeDocument/2006/relationships/image" Target="../media/image47.png"/><Relationship Id="rId53" Type="http://schemas.openxmlformats.org/officeDocument/2006/relationships/image" Target="../media/image48.svg"/><Relationship Id="rId54" Type="http://schemas.openxmlformats.org/officeDocument/2006/relationships/image" Target="../media/image49.png"/><Relationship Id="rId55" Type="http://schemas.openxmlformats.org/officeDocument/2006/relationships/image" Target="../media/image50.svg"/><Relationship Id="rId56" Type="http://schemas.openxmlformats.org/officeDocument/2006/relationships/image" Target="../media/image51.png"/><Relationship Id="rId57" Type="http://schemas.openxmlformats.org/officeDocument/2006/relationships/image" Target="../media/image52.svg"/><Relationship Id="rId58" Type="http://schemas.openxmlformats.org/officeDocument/2006/relationships/image" Target="../media/image39.png"/><Relationship Id="rId59" Type="http://schemas.openxmlformats.org/officeDocument/2006/relationships/image" Target="../media/image40.svg"/><Relationship Id="rId60" Type="http://schemas.openxmlformats.org/officeDocument/2006/relationships/image" Target="../media/image25.png"/><Relationship Id="rId61" Type="http://schemas.openxmlformats.org/officeDocument/2006/relationships/slide" Target="slide3.xml"/><Relationship Id="rId62" Type="http://schemas.openxmlformats.org/officeDocument/2006/relationships/image" Target="../media/image37.png"/><Relationship Id="rId63" Type="http://schemas.openxmlformats.org/officeDocument/2006/relationships/image" Target="../media/image37.png"/><Relationship Id="rId64" Type="http://schemas.openxmlformats.org/officeDocument/2006/relationships/slide" Target="slide3.xml"/><Relationship Id="rId65" Type="http://schemas.openxmlformats.org/officeDocument/2006/relationships/slide" Target="slide5.xml"/><Relationship Id="rId66" Type="http://schemas.openxmlformats.org/officeDocument/2006/relationships/slide" Target="slide7.xml"/><Relationship Id="rId67" Type="http://schemas.openxmlformats.org/officeDocument/2006/relationships/slideLayout" Target="../slideLayouts/slideLayout1.xml"/><Relationship Id="rId68"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23.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32.png"/><Relationship Id="rId24" Type="http://schemas.openxmlformats.org/officeDocument/2006/relationships/image" Target="../media/image33.sv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svg"/><Relationship Id="rId28" Type="http://schemas.openxmlformats.org/officeDocument/2006/relationships/image" Target="../media/image38.png"/><Relationship Id="rId29" Type="http://schemas.openxmlformats.org/officeDocument/2006/relationships/image" Target="../media/image39.png"/><Relationship Id="rId30" Type="http://schemas.openxmlformats.org/officeDocument/2006/relationships/image" Target="../media/image40.svg"/><Relationship Id="rId31" Type="http://schemas.openxmlformats.org/officeDocument/2006/relationships/image" Target="../media/image38.png"/><Relationship Id="rId32" Type="http://schemas.openxmlformats.org/officeDocument/2006/relationships/image" Target="../media/image41.png"/><Relationship Id="rId33" Type="http://schemas.openxmlformats.org/officeDocument/2006/relationships/image" Target="../media/image42.svg"/><Relationship Id="rId34" Type="http://schemas.openxmlformats.org/officeDocument/2006/relationships/slide" Target="slide3.xml"/><Relationship Id="rId35" Type="http://schemas.openxmlformats.org/officeDocument/2006/relationships/image" Target="../media/image43.png"/><Relationship Id="rId36" Type="http://schemas.openxmlformats.org/officeDocument/2006/relationships/slide" Target="slide3.xml"/><Relationship Id="rId37" Type="http://schemas.openxmlformats.org/officeDocument/2006/relationships/image" Target="../media/image44.png"/><Relationship Id="rId38" Type="http://schemas.openxmlformats.org/officeDocument/2006/relationships/image" Target="../media/image45.png"/><Relationship Id="rId39" Type="http://schemas.openxmlformats.org/officeDocument/2006/relationships/image" Target="../media/image46.svg"/><Relationship Id="rId40" Type="http://schemas.openxmlformats.org/officeDocument/2006/relationships/image" Target="../media/image47.png"/><Relationship Id="rId41" Type="http://schemas.openxmlformats.org/officeDocument/2006/relationships/image" Target="../media/image48.svg"/><Relationship Id="rId42" Type="http://schemas.openxmlformats.org/officeDocument/2006/relationships/image" Target="../media/image49.png"/><Relationship Id="rId43" Type="http://schemas.openxmlformats.org/officeDocument/2006/relationships/image" Target="../media/image50.svg"/><Relationship Id="rId44" Type="http://schemas.openxmlformats.org/officeDocument/2006/relationships/image" Target="../media/image51.png"/><Relationship Id="rId45" Type="http://schemas.openxmlformats.org/officeDocument/2006/relationships/image" Target="../media/image52.svg"/><Relationship Id="rId46" Type="http://schemas.openxmlformats.org/officeDocument/2006/relationships/image" Target="../media/image39.png"/><Relationship Id="rId47" Type="http://schemas.openxmlformats.org/officeDocument/2006/relationships/image" Target="../media/image40.svg"/><Relationship Id="rId48" Type="http://schemas.openxmlformats.org/officeDocument/2006/relationships/image" Target="../media/image53.jpeg"/><Relationship Id="rId49" Type="http://schemas.openxmlformats.org/officeDocument/2006/relationships/image" Target="../media/image54.jpeg"/><Relationship Id="rId50" Type="http://schemas.openxmlformats.org/officeDocument/2006/relationships/slide" Target="slide5.xml"/><Relationship Id="rId51" Type="http://schemas.openxmlformats.org/officeDocument/2006/relationships/slide" Target="slide7.xml"/><Relationship Id="rId52" Type="http://schemas.openxmlformats.org/officeDocument/2006/relationships/slide" Target="slide3.xml"/><Relationship Id="rId53" Type="http://schemas.openxmlformats.org/officeDocument/2006/relationships/image" Target="../media/image37.png"/><Relationship Id="rId54" Type="http://schemas.openxmlformats.org/officeDocument/2006/relationships/slideLayout" Target="../slideLayouts/slideLayout1.xml"/><Relationship Id="rId5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23.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32.png"/><Relationship Id="rId24" Type="http://schemas.openxmlformats.org/officeDocument/2006/relationships/image" Target="../media/image33.sv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svg"/><Relationship Id="rId28" Type="http://schemas.openxmlformats.org/officeDocument/2006/relationships/image" Target="../media/image38.png"/><Relationship Id="rId29" Type="http://schemas.openxmlformats.org/officeDocument/2006/relationships/image" Target="../media/image39.png"/><Relationship Id="rId30" Type="http://schemas.openxmlformats.org/officeDocument/2006/relationships/image" Target="../media/image40.svg"/><Relationship Id="rId31" Type="http://schemas.openxmlformats.org/officeDocument/2006/relationships/image" Target="../media/image38.png"/><Relationship Id="rId32" Type="http://schemas.openxmlformats.org/officeDocument/2006/relationships/image" Target="../media/image41.png"/><Relationship Id="rId33" Type="http://schemas.openxmlformats.org/officeDocument/2006/relationships/image" Target="../media/image42.svg"/><Relationship Id="rId34" Type="http://schemas.openxmlformats.org/officeDocument/2006/relationships/slide" Target="slide3.xml"/><Relationship Id="rId35" Type="http://schemas.openxmlformats.org/officeDocument/2006/relationships/image" Target="../media/image43.png"/><Relationship Id="rId36" Type="http://schemas.openxmlformats.org/officeDocument/2006/relationships/slide" Target="slide3.xml"/><Relationship Id="rId37" Type="http://schemas.openxmlformats.org/officeDocument/2006/relationships/image" Target="../media/image44.png"/><Relationship Id="rId38" Type="http://schemas.openxmlformats.org/officeDocument/2006/relationships/image" Target="../media/image45.png"/><Relationship Id="rId39" Type="http://schemas.openxmlformats.org/officeDocument/2006/relationships/image" Target="../media/image46.svg"/><Relationship Id="rId40" Type="http://schemas.openxmlformats.org/officeDocument/2006/relationships/image" Target="../media/image47.png"/><Relationship Id="rId41" Type="http://schemas.openxmlformats.org/officeDocument/2006/relationships/image" Target="../media/image48.svg"/><Relationship Id="rId42" Type="http://schemas.openxmlformats.org/officeDocument/2006/relationships/image" Target="../media/image49.png"/><Relationship Id="rId43" Type="http://schemas.openxmlformats.org/officeDocument/2006/relationships/image" Target="../media/image50.svg"/><Relationship Id="rId44" Type="http://schemas.openxmlformats.org/officeDocument/2006/relationships/image" Target="../media/image51.png"/><Relationship Id="rId45" Type="http://schemas.openxmlformats.org/officeDocument/2006/relationships/image" Target="../media/image52.svg"/><Relationship Id="rId46" Type="http://schemas.openxmlformats.org/officeDocument/2006/relationships/image" Target="../media/image39.png"/><Relationship Id="rId47" Type="http://schemas.openxmlformats.org/officeDocument/2006/relationships/image" Target="../media/image40.svg"/><Relationship Id="rId48" Type="http://schemas.openxmlformats.org/officeDocument/2006/relationships/image" Target="../media/image53.jpeg"/><Relationship Id="rId49" Type="http://schemas.openxmlformats.org/officeDocument/2006/relationships/image" Target="../media/image54.jpeg"/><Relationship Id="rId50" Type="http://schemas.openxmlformats.org/officeDocument/2006/relationships/image" Target="../media/image25.png"/><Relationship Id="rId51" Type="http://schemas.openxmlformats.org/officeDocument/2006/relationships/slide" Target="slide3.xml"/><Relationship Id="rId52" Type="http://schemas.openxmlformats.org/officeDocument/2006/relationships/image" Target="../media/image37.png"/><Relationship Id="rId53" Type="http://schemas.openxmlformats.org/officeDocument/2006/relationships/slide" Target="slide5.xml"/><Relationship Id="rId54" Type="http://schemas.openxmlformats.org/officeDocument/2006/relationships/slide" Target="slide7.xml"/><Relationship Id="rId55" Type="http://schemas.openxmlformats.org/officeDocument/2006/relationships/slide" Target="slide3.xml"/><Relationship Id="rId56" Type="http://schemas.openxmlformats.org/officeDocument/2006/relationships/image" Target="../media/image37.png"/><Relationship Id="rId57" Type="http://schemas.openxmlformats.org/officeDocument/2006/relationships/slideLayout" Target="../slideLayouts/slideLayout1.xml"/><Relationship Id="rId5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23.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30.png"/><Relationship Id="rId22" Type="http://schemas.openxmlformats.org/officeDocument/2006/relationships/image" Target="../media/image31.sv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sv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svg"/><Relationship Id="rId29" Type="http://schemas.openxmlformats.org/officeDocument/2006/relationships/image" Target="../media/image38.png"/><Relationship Id="rId30" Type="http://schemas.openxmlformats.org/officeDocument/2006/relationships/image" Target="../media/image41.png"/><Relationship Id="rId31" Type="http://schemas.openxmlformats.org/officeDocument/2006/relationships/image" Target="../media/image42.svg"/><Relationship Id="rId32" Type="http://schemas.openxmlformats.org/officeDocument/2006/relationships/image" Target="../media/image43.png"/><Relationship Id="rId33" Type="http://schemas.openxmlformats.org/officeDocument/2006/relationships/slide" Target="slide5.xml"/><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svg"/><Relationship Id="rId37" Type="http://schemas.openxmlformats.org/officeDocument/2006/relationships/image" Target="../media/image47.png"/><Relationship Id="rId38" Type="http://schemas.openxmlformats.org/officeDocument/2006/relationships/image" Target="../media/image48.svg"/><Relationship Id="rId39" Type="http://schemas.openxmlformats.org/officeDocument/2006/relationships/image" Target="../media/image49.png"/><Relationship Id="rId40" Type="http://schemas.openxmlformats.org/officeDocument/2006/relationships/image" Target="../media/image50.svg"/><Relationship Id="rId41" Type="http://schemas.openxmlformats.org/officeDocument/2006/relationships/image" Target="../media/image51.png"/><Relationship Id="rId42" Type="http://schemas.openxmlformats.org/officeDocument/2006/relationships/image" Target="../media/image52.svg"/><Relationship Id="rId43" Type="http://schemas.openxmlformats.org/officeDocument/2006/relationships/image" Target="../media/image39.png"/><Relationship Id="rId44" Type="http://schemas.openxmlformats.org/officeDocument/2006/relationships/image" Target="../media/image40.svg"/><Relationship Id="rId45" Type="http://schemas.openxmlformats.org/officeDocument/2006/relationships/image" Target="../media/image55.jpeg"/><Relationship Id="rId46" Type="http://schemas.openxmlformats.org/officeDocument/2006/relationships/image" Target="../media/image56.jpeg"/><Relationship Id="rId47" Type="http://schemas.openxmlformats.org/officeDocument/2006/relationships/image" Target="../media/image23.png"/><Relationship Id="rId48" Type="http://schemas.openxmlformats.org/officeDocument/2006/relationships/image" Target="../media/image23.png"/><Relationship Id="rId49" Type="http://schemas.openxmlformats.org/officeDocument/2006/relationships/slide" Target="slide3.xml"/><Relationship Id="rId50" Type="http://schemas.openxmlformats.org/officeDocument/2006/relationships/slide" Target="slide7.xml"/><Relationship Id="rId51" Type="http://schemas.openxmlformats.org/officeDocument/2006/relationships/slide" Target="slide5.xml"/><Relationship Id="rId52" Type="http://schemas.openxmlformats.org/officeDocument/2006/relationships/image" Target="../media/image37.png"/><Relationship Id="rId53" Type="http://schemas.openxmlformats.org/officeDocument/2006/relationships/slideLayout" Target="../slideLayouts/slideLayout1.xml"/><Relationship Id="rId5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23.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30.png"/><Relationship Id="rId22" Type="http://schemas.openxmlformats.org/officeDocument/2006/relationships/image" Target="../media/image31.sv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sv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svg"/><Relationship Id="rId29" Type="http://schemas.openxmlformats.org/officeDocument/2006/relationships/image" Target="../media/image38.png"/><Relationship Id="rId30" Type="http://schemas.openxmlformats.org/officeDocument/2006/relationships/image" Target="../media/image41.png"/><Relationship Id="rId31" Type="http://schemas.openxmlformats.org/officeDocument/2006/relationships/image" Target="../media/image42.svg"/><Relationship Id="rId32" Type="http://schemas.openxmlformats.org/officeDocument/2006/relationships/image" Target="../media/image43.png"/><Relationship Id="rId33" Type="http://schemas.openxmlformats.org/officeDocument/2006/relationships/slide" Target="slide5.xml"/><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svg"/><Relationship Id="rId37" Type="http://schemas.openxmlformats.org/officeDocument/2006/relationships/image" Target="../media/image47.png"/><Relationship Id="rId38" Type="http://schemas.openxmlformats.org/officeDocument/2006/relationships/image" Target="../media/image48.svg"/><Relationship Id="rId39" Type="http://schemas.openxmlformats.org/officeDocument/2006/relationships/image" Target="../media/image49.png"/><Relationship Id="rId40" Type="http://schemas.openxmlformats.org/officeDocument/2006/relationships/image" Target="../media/image50.svg"/><Relationship Id="rId41" Type="http://schemas.openxmlformats.org/officeDocument/2006/relationships/image" Target="../media/image51.png"/><Relationship Id="rId42" Type="http://schemas.openxmlformats.org/officeDocument/2006/relationships/image" Target="../media/image52.svg"/><Relationship Id="rId43" Type="http://schemas.openxmlformats.org/officeDocument/2006/relationships/image" Target="../media/image39.png"/><Relationship Id="rId44" Type="http://schemas.openxmlformats.org/officeDocument/2006/relationships/image" Target="../media/image40.svg"/><Relationship Id="rId45" Type="http://schemas.openxmlformats.org/officeDocument/2006/relationships/image" Target="../media/image55.jpeg"/><Relationship Id="rId46" Type="http://schemas.openxmlformats.org/officeDocument/2006/relationships/image" Target="../media/image56.jpeg"/><Relationship Id="rId47" Type="http://schemas.openxmlformats.org/officeDocument/2006/relationships/image" Target="../media/image23.png"/><Relationship Id="rId48" Type="http://schemas.openxmlformats.org/officeDocument/2006/relationships/image" Target="../media/image23.png"/><Relationship Id="rId49" Type="http://schemas.openxmlformats.org/officeDocument/2006/relationships/image" Target="../media/image25.png"/><Relationship Id="rId50" Type="http://schemas.openxmlformats.org/officeDocument/2006/relationships/slide" Target="slide3.xml"/><Relationship Id="rId51" Type="http://schemas.openxmlformats.org/officeDocument/2006/relationships/image" Target="../media/image37.png"/><Relationship Id="rId52" Type="http://schemas.openxmlformats.org/officeDocument/2006/relationships/slide" Target="slide5.xml"/><Relationship Id="rId53" Type="http://schemas.openxmlformats.org/officeDocument/2006/relationships/image" Target="../media/image37.png"/><Relationship Id="rId54" Type="http://schemas.openxmlformats.org/officeDocument/2006/relationships/slide" Target="slide3.xml"/><Relationship Id="rId55" Type="http://schemas.openxmlformats.org/officeDocument/2006/relationships/slide" Target="slide7.xml"/><Relationship Id="rId56" Type="http://schemas.openxmlformats.org/officeDocument/2006/relationships/slideLayout" Target="../slideLayouts/slideLayout1.xml"/><Relationship Id="rId5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23.png"/><Relationship Id="rId18" Type="http://schemas.openxmlformats.org/officeDocument/2006/relationships/hyperlink" Target="https://www.animalhumanesociety.org/adoption/guinea-pig-care" TargetMode="External"/><Relationship Id="rId19" Type="http://schemas.openxmlformats.org/officeDocument/2006/relationships/hyperlink" Target="https://www.bluecross.org.uk/pet-advice/caring-your-mouse" TargetMode="External"/><Relationship Id="rId20" Type="http://schemas.openxmlformats.org/officeDocument/2006/relationships/hyperlink" Target="https://pethermitcrabs.org/cage-habitat/" TargetMode="External"/><Relationship Id="rId21" Type="http://schemas.openxmlformats.org/officeDocument/2006/relationships/hyperlink" Target="https://chinchillacare.org/cage-habitat/" TargetMode="External"/><Relationship Id="rId22" Type="http://schemas.openxmlformats.org/officeDocument/2006/relationships/hyperlink" Target="https://petgerbils.org/cage-habitat/" TargetMode="External"/><Relationship Id="rId23" Type="http://schemas.openxmlformats.org/officeDocument/2006/relationships/hyperlink" Target="https://www.pdsa.org.uk/taking-care-of-your-pet/looking-after-your-pet/small-pets/the-ideal-home-for-your-hamster" TargetMode="External"/><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sv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svg"/><Relationship Id="rId36" Type="http://schemas.openxmlformats.org/officeDocument/2006/relationships/image" Target="../media/image38.png"/><Relationship Id="rId37" Type="http://schemas.openxmlformats.org/officeDocument/2006/relationships/image" Target="../media/image41.png"/><Relationship Id="rId38" Type="http://schemas.openxmlformats.org/officeDocument/2006/relationships/image" Target="../media/image42.svg"/><Relationship Id="rId39" Type="http://schemas.openxmlformats.org/officeDocument/2006/relationships/slide" Target="slide7.xml"/><Relationship Id="rId40" Type="http://schemas.openxmlformats.org/officeDocument/2006/relationships/image" Target="../media/image43.png"/><Relationship Id="rId41" Type="http://schemas.openxmlformats.org/officeDocument/2006/relationships/slide" Target="slide7.xml"/><Relationship Id="rId42" Type="http://schemas.openxmlformats.org/officeDocument/2006/relationships/image" Target="../media/image44.png"/><Relationship Id="rId43" Type="http://schemas.openxmlformats.org/officeDocument/2006/relationships/image" Target="../media/image45.png"/><Relationship Id="rId44" Type="http://schemas.openxmlformats.org/officeDocument/2006/relationships/image" Target="../media/image46.svg"/><Relationship Id="rId45" Type="http://schemas.openxmlformats.org/officeDocument/2006/relationships/image" Target="../media/image47.png"/><Relationship Id="rId46" Type="http://schemas.openxmlformats.org/officeDocument/2006/relationships/image" Target="../media/image48.svg"/><Relationship Id="rId47" Type="http://schemas.openxmlformats.org/officeDocument/2006/relationships/image" Target="../media/image49.png"/><Relationship Id="rId48" Type="http://schemas.openxmlformats.org/officeDocument/2006/relationships/image" Target="../media/image50.svg"/><Relationship Id="rId49" Type="http://schemas.openxmlformats.org/officeDocument/2006/relationships/image" Target="../media/image51.png"/><Relationship Id="rId50" Type="http://schemas.openxmlformats.org/officeDocument/2006/relationships/image" Target="../media/image52.svg"/><Relationship Id="rId51" Type="http://schemas.openxmlformats.org/officeDocument/2006/relationships/image" Target="../media/image39.png"/><Relationship Id="rId52" Type="http://schemas.openxmlformats.org/officeDocument/2006/relationships/image" Target="../media/image40.svg"/><Relationship Id="rId53" Type="http://schemas.openxmlformats.org/officeDocument/2006/relationships/image" Target="../media/image57.jpeg"/><Relationship Id="rId54" Type="http://schemas.openxmlformats.org/officeDocument/2006/relationships/slide" Target="slide7.xml"/><Relationship Id="rId55" Type="http://schemas.openxmlformats.org/officeDocument/2006/relationships/image" Target="../media/image37.png"/><Relationship Id="rId56" Type="http://schemas.openxmlformats.org/officeDocument/2006/relationships/slide" Target="slide3.xml"/><Relationship Id="rId57" Type="http://schemas.openxmlformats.org/officeDocument/2006/relationships/slide" Target="slide5.xml"/><Relationship Id="rId58" Type="http://schemas.openxmlformats.org/officeDocument/2006/relationships/slide" Target="slide7.xml"/><Relationship Id="rId59" Type="http://schemas.openxmlformats.org/officeDocument/2006/relationships/slideLayout" Target="../slideLayouts/slideLayout1.xml"/><Relationship Id="rId6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0" TargetMode="External"/><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slide" Target="slide3.xml"/><Relationship Id="rId15" Type="http://schemas.openxmlformats.org/officeDocument/2006/relationships/slide" Target="slide5.xml"/><Relationship Id="rId16" Type="http://schemas.openxmlformats.org/officeDocument/2006/relationships/slide" Target="slide7.xml"/><Relationship Id="rId17" Type="http://schemas.openxmlformats.org/officeDocument/2006/relationships/image" Target="../media/image23.png"/><Relationship Id="rId18" Type="http://schemas.openxmlformats.org/officeDocument/2006/relationships/hyperlink" Target="https://www.animalhumanesociety.org/adoption/guinea-pig-care" TargetMode="External"/><Relationship Id="rId19" Type="http://schemas.openxmlformats.org/officeDocument/2006/relationships/hyperlink" Target="https://www.bluecross.org.uk/pet-advice/caring-your-mouse" TargetMode="External"/><Relationship Id="rId20" Type="http://schemas.openxmlformats.org/officeDocument/2006/relationships/hyperlink" Target="https://pethermitcrabs.org/cage-habitat/" TargetMode="External"/><Relationship Id="rId21" Type="http://schemas.openxmlformats.org/officeDocument/2006/relationships/hyperlink" Target="https://chinchillacare.org/cage-habitat/" TargetMode="External"/><Relationship Id="rId22" Type="http://schemas.openxmlformats.org/officeDocument/2006/relationships/hyperlink" Target="https://petgerbils.org/cage-habitat/" TargetMode="External"/><Relationship Id="rId23" Type="http://schemas.openxmlformats.org/officeDocument/2006/relationships/hyperlink" Target="https://www.pdsa.org.uk/taking-care-of-your-pet/looking-after-your-pet/small-pets/the-ideal-home-for-your-hamster" TargetMode="External"/><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sv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svg"/><Relationship Id="rId36" Type="http://schemas.openxmlformats.org/officeDocument/2006/relationships/image" Target="../media/image38.png"/><Relationship Id="rId37" Type="http://schemas.openxmlformats.org/officeDocument/2006/relationships/image" Target="../media/image41.png"/><Relationship Id="rId38" Type="http://schemas.openxmlformats.org/officeDocument/2006/relationships/image" Target="../media/image42.svg"/><Relationship Id="rId39" Type="http://schemas.openxmlformats.org/officeDocument/2006/relationships/slide" Target="slide7.xml"/><Relationship Id="rId40" Type="http://schemas.openxmlformats.org/officeDocument/2006/relationships/image" Target="../media/image43.png"/><Relationship Id="rId41" Type="http://schemas.openxmlformats.org/officeDocument/2006/relationships/slide" Target="slide7.xml"/><Relationship Id="rId42" Type="http://schemas.openxmlformats.org/officeDocument/2006/relationships/image" Target="../media/image44.png"/><Relationship Id="rId43" Type="http://schemas.openxmlformats.org/officeDocument/2006/relationships/image" Target="../media/image45.png"/><Relationship Id="rId44" Type="http://schemas.openxmlformats.org/officeDocument/2006/relationships/image" Target="../media/image46.svg"/><Relationship Id="rId45" Type="http://schemas.openxmlformats.org/officeDocument/2006/relationships/image" Target="../media/image47.png"/><Relationship Id="rId46" Type="http://schemas.openxmlformats.org/officeDocument/2006/relationships/image" Target="../media/image48.svg"/><Relationship Id="rId47" Type="http://schemas.openxmlformats.org/officeDocument/2006/relationships/image" Target="../media/image49.png"/><Relationship Id="rId48" Type="http://schemas.openxmlformats.org/officeDocument/2006/relationships/image" Target="../media/image50.svg"/><Relationship Id="rId49" Type="http://schemas.openxmlformats.org/officeDocument/2006/relationships/image" Target="../media/image51.png"/><Relationship Id="rId50" Type="http://schemas.openxmlformats.org/officeDocument/2006/relationships/image" Target="../media/image52.svg"/><Relationship Id="rId51" Type="http://schemas.openxmlformats.org/officeDocument/2006/relationships/image" Target="../media/image39.png"/><Relationship Id="rId52" Type="http://schemas.openxmlformats.org/officeDocument/2006/relationships/image" Target="../media/image40.svg"/><Relationship Id="rId53" Type="http://schemas.openxmlformats.org/officeDocument/2006/relationships/image" Target="../media/image57.jpeg"/><Relationship Id="rId54" Type="http://schemas.openxmlformats.org/officeDocument/2006/relationships/image" Target="../media/image25.png"/><Relationship Id="rId55" Type="http://schemas.openxmlformats.org/officeDocument/2006/relationships/slide" Target="slide3.xml"/><Relationship Id="rId56" Type="http://schemas.openxmlformats.org/officeDocument/2006/relationships/image" Target="../media/image37.png"/><Relationship Id="rId57" Type="http://schemas.openxmlformats.org/officeDocument/2006/relationships/slide" Target="slide3.xml"/><Relationship Id="rId58" Type="http://schemas.openxmlformats.org/officeDocument/2006/relationships/slide" Target="slide5.xml"/><Relationship Id="rId59" Type="http://schemas.openxmlformats.org/officeDocument/2006/relationships/slide" Target="slide7.xml"/><Relationship Id="rId60" Type="http://schemas.openxmlformats.org/officeDocument/2006/relationships/image" Target="../media/image37.png"/><Relationship Id="rId61" Type="http://schemas.openxmlformats.org/officeDocument/2006/relationships/slideLayout" Target="../slideLayouts/slideLayout1.xml"/><Relationship Id="rId6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0" TargetMode="External"/><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4.png"/><Relationship Id="rId5" Type="http://schemas.openxmlformats.org/officeDocument/2006/relationships/image" Target="../media/image5.svg"/><Relationship Id="rId6" Type="http://schemas.openxmlformats.org/officeDocument/2006/relationships/image" Target="../media/image6.png"/><Relationship Id="rId7" Type="http://schemas.openxmlformats.org/officeDocument/2006/relationships/image" Target="../media/image7.svg"/><Relationship Id="rId8" Type="http://schemas.openxmlformats.org/officeDocument/2006/relationships/image" Target="../media/image8.png"/><Relationship Id="rId9" Type="http://schemas.openxmlformats.org/officeDocument/2006/relationships/image" Target="../media/image9.svg"/><Relationship Id="rId10" Type="http://schemas.openxmlformats.org/officeDocument/2006/relationships/slideLayout" Target="../slideLayouts/slideLayout1.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 name="Image 0" descr=" "/>
          <p:cNvPicPr/>
          <p:nvPr/>
        </p:nvPicPr>
        <p:blipFill>
          <a:blip r:embed="rId1"/>
          <a:stretch/>
        </p:blipFill>
        <p:spPr>
          <a:xfrm>
            <a:off x="0" y="25321320"/>
            <a:ext cx="18287280" cy="4697640"/>
          </a:xfrm>
          <a:prstGeom prst="rect">
            <a:avLst/>
          </a:prstGeom>
          <a:noFill/>
          <a:ln w="0">
            <a:noFill/>
          </a:ln>
        </p:spPr>
      </p:pic>
      <p:sp>
        <p:nvSpPr>
          <p:cNvPr id="9" name="Text 0"/>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10" name="Shape 1"/>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11" name="Image 1"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12" name="Image 2"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13" name="Image 3"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14" name="Image 4"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15" name="Shape 2"/>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16" name="Image 5"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17" name="Text 3">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18" name="Shape 4"/>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19" name="Image 6" descr=" "/>
          <p:cNvPicPr/>
          <p:nvPr/>
        </p:nvPicPr>
        <p:blipFill>
          <a:blip r:embed="rId13"/>
          <a:stretch/>
        </p:blipFill>
        <p:spPr>
          <a:xfrm>
            <a:off x="5753160" y="25765560"/>
            <a:ext cx="1751760" cy="761040"/>
          </a:xfrm>
          <a:prstGeom prst="rect">
            <a:avLst/>
          </a:prstGeom>
          <a:noFill/>
          <a:ln w="0">
            <a:noFill/>
          </a:ln>
        </p:spPr>
      </p:pic>
      <p:sp>
        <p:nvSpPr>
          <p:cNvPr id="20" name="Text 5">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21" name="Shape 6"/>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 name="Text 7">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23" name="Shape 8"/>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 name="Text 9"/>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25" name="Shape 10"/>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6" name="Text 11"/>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27" name="Shape 12"/>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 name="Text 13">
            <a:hlinkClick r:id="" action="ppaction://hlinkshowjump?jump=next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pic>
        <p:nvPicPr>
          <p:cNvPr id="29" name="Image 7" descr=" "/>
          <p:cNvPicPr/>
          <p:nvPr/>
        </p:nvPicPr>
        <p:blipFill>
          <a:blip r:embed="rId15">
            <a:extLst>
              <a:ext uri="{96DAC541-7B7A-43D3-8B79-37D633B846F1}">
                <asvg:svgBlip xmlns:asvg="http://schemas.microsoft.com/office/drawing/2016/SVG/main" r:embed="rId16"/>
              </a:ext>
            </a:extLst>
          </a:blip>
          <a:stretch/>
        </p:blipFill>
        <p:spPr>
          <a:xfrm>
            <a:off x="8039160" y="18451080"/>
            <a:ext cx="10248120" cy="5294520"/>
          </a:xfrm>
          <a:prstGeom prst="rect">
            <a:avLst/>
          </a:prstGeom>
          <a:noFill/>
          <a:ln w="0">
            <a:noFill/>
          </a:ln>
        </p:spPr>
      </p:pic>
      <p:pic>
        <p:nvPicPr>
          <p:cNvPr id="30" name="Image 8" descr=" "/>
          <p:cNvPicPr/>
          <p:nvPr/>
        </p:nvPicPr>
        <p:blipFill>
          <a:blip r:embed="rId17">
            <a:extLst>
              <a:ext uri="{96DAC541-7B7A-43D3-8B79-37D633B846F1}">
                <asvg:svgBlip xmlns:asvg="http://schemas.microsoft.com/office/drawing/2016/SVG/main" r:embed="rId18"/>
              </a:ext>
            </a:extLst>
          </a:blip>
          <a:stretch/>
        </p:blipFill>
        <p:spPr>
          <a:xfrm>
            <a:off x="0" y="18527400"/>
            <a:ext cx="9143280" cy="2335680"/>
          </a:xfrm>
          <a:prstGeom prst="rect">
            <a:avLst/>
          </a:prstGeom>
          <a:noFill/>
          <a:ln w="0">
            <a:noFill/>
          </a:ln>
        </p:spPr>
      </p:pic>
      <p:pic>
        <p:nvPicPr>
          <p:cNvPr id="31" name="Image 9" descr=" "/>
          <p:cNvPicPr/>
          <p:nvPr/>
        </p:nvPicPr>
        <p:blipFill>
          <a:blip r:embed="rId19"/>
          <a:stretch/>
        </p:blipFill>
        <p:spPr>
          <a:xfrm>
            <a:off x="0" y="20673360"/>
            <a:ext cx="18287280" cy="4646880"/>
          </a:xfrm>
          <a:prstGeom prst="rect">
            <a:avLst/>
          </a:prstGeom>
          <a:noFill/>
          <a:ln w="0">
            <a:noFill/>
          </a:ln>
        </p:spPr>
      </p:pic>
      <p:pic>
        <p:nvPicPr>
          <p:cNvPr id="32" name="Image 10" descr=" "/>
          <p:cNvPicPr/>
          <p:nvPr/>
        </p:nvPicPr>
        <p:blipFill>
          <a:blip r:embed="rId20"/>
          <a:stretch/>
        </p:blipFill>
        <p:spPr>
          <a:xfrm>
            <a:off x="1371600" y="20673360"/>
            <a:ext cx="15540120" cy="4646880"/>
          </a:xfrm>
          <a:prstGeom prst="rect">
            <a:avLst/>
          </a:prstGeom>
          <a:noFill/>
          <a:ln w="0">
            <a:noFill/>
          </a:ln>
        </p:spPr>
      </p:pic>
      <p:sp>
        <p:nvSpPr>
          <p:cNvPr id="33" name="Text 14"/>
          <p:cNvSpPr/>
          <p:nvPr/>
        </p:nvSpPr>
        <p:spPr>
          <a:xfrm>
            <a:off x="2209680" y="21409920"/>
            <a:ext cx="13854960" cy="303444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We are also happy to help you navigate the adoption process! We will guide you through each step in the process from determining which type of pet is best suited for your family and home environment, to completing the necessary paperwork, to bringing your new loved one home.</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 </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our contact form to request a consultation. We will contact you within 48 hours to schedule a consultation. All fields are required.</a:t>
            </a:r>
            <a:endParaRPr b="0" lang="en-US" sz="2400" strike="noStrike" u="none">
              <a:solidFill>
                <a:srgbClr val="000000"/>
              </a:solidFill>
              <a:uFillTx/>
              <a:latin typeface="Arial"/>
            </a:endParaRPr>
          </a:p>
        </p:txBody>
      </p:sp>
      <p:pic>
        <p:nvPicPr>
          <p:cNvPr id="34" name="Image 11" descr=" "/>
          <p:cNvPicPr/>
          <p:nvPr/>
        </p:nvPicPr>
        <p:blipFill>
          <a:blip r:embed="rId21">
            <a:extLst>
              <a:ext uri="{96DAC541-7B7A-43D3-8B79-37D633B846F1}">
                <asvg:svgBlip xmlns:asvg="http://schemas.microsoft.com/office/drawing/2016/SVG/main" r:embed="rId22"/>
              </a:ext>
            </a:extLst>
          </a:blip>
          <a:stretch/>
        </p:blipFill>
        <p:spPr>
          <a:xfrm>
            <a:off x="0" y="10451160"/>
            <a:ext cx="9143280" cy="3605760"/>
          </a:xfrm>
          <a:prstGeom prst="rect">
            <a:avLst/>
          </a:prstGeom>
          <a:noFill/>
          <a:ln w="0">
            <a:noFill/>
          </a:ln>
        </p:spPr>
      </p:pic>
      <p:pic>
        <p:nvPicPr>
          <p:cNvPr id="35" name="Image 12" descr=" "/>
          <p:cNvPicPr/>
          <p:nvPr/>
        </p:nvPicPr>
        <p:blipFill>
          <a:blip r:embed="rId23">
            <a:extLst>
              <a:ext uri="{96DAC541-7B7A-43D3-8B79-37D633B846F1}">
                <asvg:svgBlip xmlns:asvg="http://schemas.microsoft.com/office/drawing/2016/SVG/main" r:embed="rId24"/>
              </a:ext>
            </a:extLst>
          </a:blip>
          <a:stretch/>
        </p:blipFill>
        <p:spPr>
          <a:xfrm>
            <a:off x="9144000" y="10451160"/>
            <a:ext cx="9143280" cy="3605760"/>
          </a:xfrm>
          <a:prstGeom prst="rect">
            <a:avLst/>
          </a:prstGeom>
          <a:noFill/>
          <a:ln w="0">
            <a:noFill/>
          </a:ln>
        </p:spPr>
      </p:pic>
      <p:sp>
        <p:nvSpPr>
          <p:cNvPr id="36" name="Shape 15"/>
          <p:cNvSpPr/>
          <p:nvPr/>
        </p:nvSpPr>
        <p:spPr>
          <a:xfrm>
            <a:off x="-12600" y="12876480"/>
            <a:ext cx="18312840" cy="581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pic>
        <p:nvPicPr>
          <p:cNvPr id="37" name="Image 13" descr=" "/>
          <p:cNvPicPr/>
          <p:nvPr/>
        </p:nvPicPr>
        <p:blipFill>
          <a:blip r:embed="rId25"/>
          <a:stretch/>
        </p:blipFill>
        <p:spPr>
          <a:xfrm>
            <a:off x="1371600" y="12876480"/>
            <a:ext cx="6958800" cy="5815440"/>
          </a:xfrm>
          <a:prstGeom prst="rect">
            <a:avLst/>
          </a:prstGeom>
          <a:noFill/>
          <a:ln w="0">
            <a:noFill/>
          </a:ln>
        </p:spPr>
      </p:pic>
      <p:sp>
        <p:nvSpPr>
          <p:cNvPr id="38" name="Text 16"/>
          <p:cNvSpPr/>
          <p:nvPr/>
        </p:nvSpPr>
        <p:spPr>
          <a:xfrm>
            <a:off x="1634040" y="1423512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Looking for basic pet care advice for the most common type of pets? Need additional help determining which type of pet is right for you and your family?</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We will work with you and provide tailored evidence-based pet care to ensure lifelong health and wellness of your new companion.</a:t>
            </a:r>
            <a:endParaRPr b="0" lang="en-US" sz="2000" strike="noStrike" u="none">
              <a:solidFill>
                <a:srgbClr val="000000"/>
              </a:solidFill>
              <a:uFillTx/>
              <a:latin typeface="Arial"/>
            </a:endParaRPr>
          </a:p>
        </p:txBody>
      </p:sp>
      <p:pic>
        <p:nvPicPr>
          <p:cNvPr id="39" name="Image 14" descr=" "/>
          <p:cNvPicPr/>
          <p:nvPr/>
        </p:nvPicPr>
        <p:blipFill>
          <a:blip r:embed="rId26"/>
          <a:stretch/>
        </p:blipFill>
        <p:spPr>
          <a:xfrm>
            <a:off x="9944280" y="12876480"/>
            <a:ext cx="6958800" cy="5815440"/>
          </a:xfrm>
          <a:prstGeom prst="rect">
            <a:avLst/>
          </a:prstGeom>
          <a:noFill/>
          <a:ln w="0">
            <a:noFill/>
          </a:ln>
        </p:spPr>
      </p:pic>
      <p:sp>
        <p:nvSpPr>
          <p:cNvPr id="40" name="Text 17"/>
          <p:cNvSpPr/>
          <p:nvPr/>
        </p:nvSpPr>
        <p:spPr>
          <a:xfrm>
            <a:off x="10206720" y="13041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Looking for your new best friend? The following organizations can help you find and adopt the perfect companion:</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General Pet Resources: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https://bestfriends.org/pet-care-resources/issues/pet-adoption-resources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ASPCA:</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https://www.aspca.org/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Fish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https://www.sterlingshelter.org/humane-society/koi-fish-rescue/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Snake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https://savethesnakes.org/snakerescuecall/</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Bird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https://ftlob.rescuegroups.org/</a:t>
            </a:r>
            <a:endParaRPr b="0" lang="en-US" sz="2000" strike="noStrike" u="none">
              <a:solidFill>
                <a:srgbClr val="000000"/>
              </a:solidFill>
              <a:uFillTx/>
              <a:latin typeface="Arial"/>
            </a:endParaRPr>
          </a:p>
        </p:txBody>
      </p:sp>
      <p:sp>
        <p:nvSpPr>
          <p:cNvPr id="41" name="Shape 18"/>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42" name="Image 15" descr=" "/>
          <p:cNvPicPr/>
          <p:nvPr/>
        </p:nvPicPr>
        <p:blipFill>
          <a:blip r:embed="rId27"/>
          <a:stretch/>
        </p:blipFill>
        <p:spPr>
          <a:xfrm>
            <a:off x="0" y="6247800"/>
            <a:ext cx="18287280" cy="4646880"/>
          </a:xfrm>
          <a:prstGeom prst="rect">
            <a:avLst/>
          </a:prstGeom>
          <a:noFill/>
          <a:ln w="0">
            <a:noFill/>
          </a:ln>
        </p:spPr>
      </p:pic>
      <p:pic>
        <p:nvPicPr>
          <p:cNvPr id="43" name="Image 16" descr=" "/>
          <p:cNvPicPr/>
          <p:nvPr/>
        </p:nvPicPr>
        <p:blipFill>
          <a:blip r:embed="rId28"/>
          <a:stretch/>
        </p:blipFill>
        <p:spPr>
          <a:xfrm>
            <a:off x="1372680" y="6247800"/>
            <a:ext cx="15529320" cy="4646880"/>
          </a:xfrm>
          <a:prstGeom prst="rect">
            <a:avLst/>
          </a:prstGeom>
          <a:noFill/>
          <a:ln w="0">
            <a:noFill/>
          </a:ln>
        </p:spPr>
      </p:pic>
      <p:sp>
        <p:nvSpPr>
          <p:cNvPr id="44" name="Text 19"/>
          <p:cNvSpPr/>
          <p:nvPr/>
        </p:nvSpPr>
        <p:spPr>
          <a:xfrm>
            <a:off x="2209680" y="732744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Our pet experts—or “Pexperts”—have been working with pet owners and professionals alike for the past twelve years. They offer one-on-one consultations with current and prospective pet owners as well as group presentations designed for veterinary, pet shelter, and pet breeding professionals.</a:t>
            </a:r>
            <a:endParaRPr b="0" lang="en-US" sz="2000" strike="noStrike" u="none">
              <a:solidFill>
                <a:srgbClr val="000000"/>
              </a:solidFill>
              <a:uFillTx/>
              <a:latin typeface="Arial"/>
            </a:endParaRPr>
          </a:p>
        </p:txBody>
      </p:sp>
      <p:pic>
        <p:nvPicPr>
          <p:cNvPr id="45" name="Image 17" descr=" "/>
          <p:cNvPicPr/>
          <p:nvPr/>
        </p:nvPicPr>
        <p:blipFill>
          <a:blip r:embed="rId29">
            <a:extLst>
              <a:ext uri="{96DAC541-7B7A-43D3-8B79-37D633B846F1}">
                <asvg:svgBlip xmlns:asvg="http://schemas.microsoft.com/office/drawing/2016/SVG/main" r:embed="rId30"/>
              </a:ext>
            </a:extLst>
          </a:blip>
          <a:stretch/>
        </p:blipFill>
        <p:spPr>
          <a:xfrm>
            <a:off x="9131400" y="2006280"/>
            <a:ext cx="3809160" cy="2260440"/>
          </a:xfrm>
          <a:prstGeom prst="rect">
            <a:avLst/>
          </a:prstGeom>
          <a:noFill/>
          <a:ln w="0">
            <a:noFill/>
          </a:ln>
        </p:spPr>
      </p:pic>
      <p:pic>
        <p:nvPicPr>
          <p:cNvPr id="46" name="Image 18" descr=" "/>
          <p:cNvPicPr/>
          <p:nvPr/>
        </p:nvPicPr>
        <p:blipFill>
          <a:blip r:embed="rId31">
            <a:extLst>
              <a:ext uri="{96DAC541-7B7A-43D3-8B79-37D633B846F1}">
                <asvg:svgBlip xmlns:asvg="http://schemas.microsoft.com/office/drawing/2016/SVG/main" r:embed="rId32"/>
              </a:ext>
            </a:extLst>
          </a:blip>
          <a:stretch/>
        </p:blipFill>
        <p:spPr>
          <a:xfrm>
            <a:off x="12941280" y="1981080"/>
            <a:ext cx="5346000" cy="2284920"/>
          </a:xfrm>
          <a:prstGeom prst="rect">
            <a:avLst/>
          </a:prstGeom>
          <a:noFill/>
          <a:ln w="0">
            <a:noFill/>
          </a:ln>
        </p:spPr>
      </p:pic>
      <p:pic>
        <p:nvPicPr>
          <p:cNvPr id="47" name="Image 19" descr=" "/>
          <p:cNvPicPr/>
          <p:nvPr/>
        </p:nvPicPr>
        <p:blipFill>
          <a:blip r:embed="rId33">
            <a:extLst>
              <a:ext uri="{96DAC541-7B7A-43D3-8B79-37D633B846F1}">
                <asvg:svgBlip xmlns:asvg="http://schemas.microsoft.com/office/drawing/2016/SVG/main" r:embed="rId34"/>
              </a:ext>
            </a:extLst>
          </a:blip>
          <a:stretch/>
        </p:blipFill>
        <p:spPr>
          <a:xfrm>
            <a:off x="4660920" y="1930320"/>
            <a:ext cx="4469760" cy="2335680"/>
          </a:xfrm>
          <a:prstGeom prst="rect">
            <a:avLst/>
          </a:prstGeom>
          <a:noFill/>
          <a:ln w="0">
            <a:noFill/>
          </a:ln>
        </p:spPr>
      </p:pic>
      <p:pic>
        <p:nvPicPr>
          <p:cNvPr id="48" name="Image 20" descr=" "/>
          <p:cNvPicPr/>
          <p:nvPr/>
        </p:nvPicPr>
        <p:blipFill>
          <a:blip r:embed="rId35">
            <a:extLst>
              <a:ext uri="{96DAC541-7B7A-43D3-8B79-37D633B846F1}">
                <asvg:svgBlip xmlns:asvg="http://schemas.microsoft.com/office/drawing/2016/SVG/main" r:embed="rId36"/>
              </a:ext>
            </a:extLst>
          </a:blip>
          <a:stretch/>
        </p:blipFill>
        <p:spPr>
          <a:xfrm>
            <a:off x="0" y="1981080"/>
            <a:ext cx="4660200" cy="2284920"/>
          </a:xfrm>
          <a:prstGeom prst="rect">
            <a:avLst/>
          </a:prstGeom>
          <a:noFill/>
          <a:ln w="0">
            <a:noFill/>
          </a:ln>
        </p:spPr>
      </p:pic>
      <p:sp>
        <p:nvSpPr>
          <p:cNvPr id="49" name="Shape 20"/>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0" name="Text 21"/>
          <p:cNvSpPr/>
          <p:nvPr/>
        </p:nvSpPr>
        <p:spPr>
          <a:xfrm>
            <a:off x="7981920" y="4996800"/>
            <a:ext cx="3219120" cy="646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3000" strike="noStrike" u="none">
                <a:solidFill>
                  <a:srgbClr val="676767"/>
                </a:solidFill>
                <a:uFillTx/>
                <a:latin typeface="Open Sans Bold"/>
                <a:ea typeface="Open Sans Bold"/>
              </a:rPr>
              <a:t>What We Do</a:t>
            </a:r>
            <a:endParaRPr b="0" lang="en-US" sz="3000" strike="noStrike" u="none">
              <a:solidFill>
                <a:srgbClr val="000000"/>
              </a:solidFill>
              <a:uFillTx/>
              <a:latin typeface="Arial"/>
            </a:endParaRPr>
          </a:p>
        </p:txBody>
      </p:sp>
      <p:pic>
        <p:nvPicPr>
          <p:cNvPr id="51" name="Image 21" descr=" ">
            <a:hlinkClick r:id="rId37" action="ppaction://hlinksldjump"/>
          </p:cNvPr>
          <p:cNvPicPr/>
          <p:nvPr/>
        </p:nvPicPr>
        <p:blipFill>
          <a:blip r:embed="rId38"/>
          <a:stretch/>
        </p:blipFill>
        <p:spPr>
          <a:xfrm>
            <a:off x="0" y="0"/>
            <a:ext cx="18287280" cy="2005560"/>
          </a:xfrm>
          <a:prstGeom prst="rect">
            <a:avLst/>
          </a:prstGeom>
          <a:noFill/>
          <a:ln w="0">
            <a:noFill/>
          </a:ln>
        </p:spPr>
      </p:pic>
      <p:pic>
        <p:nvPicPr>
          <p:cNvPr id="52" name="Image 22" descr=" ">
            <a:hlinkClick r:id="" action="ppaction://hlinkshowjump?jump=firstslide"/>
          </p:cNvPr>
          <p:cNvPicPr/>
          <p:nvPr/>
        </p:nvPicPr>
        <p:blipFill>
          <a:blip r:embed="rId39">
            <a:extLst>
              <a:ext uri="{96DAC541-7B7A-43D3-8B79-37D633B846F1}">
                <asvg:svgBlip xmlns:asvg="http://schemas.microsoft.com/office/drawing/2016/SVG/main" r:embed="rId40"/>
              </a:ext>
            </a:extLst>
          </a:blip>
          <a:stretch/>
        </p:blipFill>
        <p:spPr>
          <a:xfrm>
            <a:off x="152280" y="114120"/>
            <a:ext cx="1726920" cy="1776960"/>
          </a:xfrm>
          <a:prstGeom prst="rect">
            <a:avLst/>
          </a:prstGeom>
          <a:noFill/>
          <a:ln w="0">
            <a:noFill/>
          </a:ln>
        </p:spPr>
      </p:pic>
      <p:sp>
        <p:nvSpPr>
          <p:cNvPr id="53" name="Text 22">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54" name="Shape 23"/>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5" name="Shape 24"/>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56" name="Image 23" descr=" ">
            <a:hlinkClick r:id="" action="ppaction://hlinkshowjump?jump=firstslide"/>
          </p:cNvPr>
          <p:cNvPicPr/>
          <p:nvPr/>
        </p:nvPicPr>
        <p:blipFill>
          <a:blip r:embed="rId41"/>
          <a:stretch/>
        </p:blipFill>
        <p:spPr>
          <a:xfrm>
            <a:off x="4673520" y="622080"/>
            <a:ext cx="1754280" cy="761040"/>
          </a:xfrm>
          <a:prstGeom prst="rect">
            <a:avLst/>
          </a:prstGeom>
          <a:noFill/>
          <a:ln w="0">
            <a:noFill/>
          </a:ln>
        </p:spPr>
      </p:pic>
      <p:sp>
        <p:nvSpPr>
          <p:cNvPr id="57" name="Shape 26"/>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8" name="Text 27">
            <a:hlinkClick r:id="rId42"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59" name="Shape 28"/>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0" name="Text 29">
            <a:hlinkClick r:id="rId43"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61" name="Shape 30"/>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2" name="Text 31">
            <a:hlinkClick r:id="rId44"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63" name="Shape 32"/>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4" name="Text 33">
            <a:hlinkClick r:id="" action="ppaction://hlinkshowjump?jump=next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65" name="Shape 34"/>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6" name="Shape 35">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7" name="Shape 36"/>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8" name="Text 37"/>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69" name="Shape 38"/>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70" name="Image 24" descr=" "/>
          <p:cNvPicPr/>
          <p:nvPr/>
        </p:nvPicPr>
        <p:blipFill>
          <a:blip r:embed="rId45"/>
          <a:stretch/>
        </p:blipFill>
        <p:spPr>
          <a:xfrm>
            <a:off x="17589240" y="850680"/>
            <a:ext cx="304200" cy="304200"/>
          </a:xfrm>
          <a:prstGeom prst="rect">
            <a:avLst/>
          </a:prstGeom>
          <a:noFill/>
          <a:ln w="0">
            <a:noFill/>
          </a:ln>
        </p:spPr>
      </p:pic>
      <p:pic>
        <p:nvPicPr>
          <p:cNvPr id="71" name="Image 25" descr=" "/>
          <p:cNvPicPr/>
          <p:nvPr/>
        </p:nvPicPr>
        <p:blipFill>
          <a:blip r:embed="rId46">
            <a:extLst>
              <a:ext uri="{96DAC541-7B7A-43D3-8B79-37D633B846F1}">
                <asvg:svgBlip xmlns:asvg="http://schemas.microsoft.com/office/drawing/2016/SVG/main" r:embed="rId47"/>
              </a:ext>
            </a:extLst>
          </a:blip>
          <a:stretch/>
        </p:blipFill>
        <p:spPr>
          <a:xfrm>
            <a:off x="17627400" y="888840"/>
            <a:ext cx="221400" cy="221400"/>
          </a:xfrm>
          <a:prstGeom prst="rect">
            <a:avLst/>
          </a:prstGeom>
          <a:noFill/>
          <a:ln w="0">
            <a:noFill/>
          </a:ln>
        </p:spPr>
      </p:pic>
      <p:sp>
        <p:nvSpPr>
          <p:cNvPr id="72" name="Shape 39"/>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3" name="Shape 40"/>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74" name="Image 26" descr=" "/>
          <p:cNvPicPr/>
          <p:nvPr/>
        </p:nvPicPr>
        <p:blipFill>
          <a:blip r:embed="rId48"/>
          <a:stretch/>
        </p:blipFill>
        <p:spPr>
          <a:xfrm>
            <a:off x="4572000" y="1618920"/>
            <a:ext cx="304200" cy="304200"/>
          </a:xfrm>
          <a:prstGeom prst="rect">
            <a:avLst/>
          </a:prstGeom>
          <a:noFill/>
          <a:ln w="0">
            <a:noFill/>
          </a:ln>
        </p:spPr>
      </p:pic>
      <p:pic>
        <p:nvPicPr>
          <p:cNvPr id="75" name="Image 27" descr=" "/>
          <p:cNvPicPr/>
          <p:nvPr/>
        </p:nvPicPr>
        <p:blipFill>
          <a:blip r:embed="rId49">
            <a:extLst>
              <a:ext uri="{96DAC541-7B7A-43D3-8B79-37D633B846F1}">
                <asvg:svgBlip xmlns:asvg="http://schemas.microsoft.com/office/drawing/2016/SVG/main" r:embed="rId50"/>
              </a:ext>
            </a:extLst>
          </a:blip>
          <a:stretch/>
        </p:blipFill>
        <p:spPr>
          <a:xfrm>
            <a:off x="4681440" y="1695240"/>
            <a:ext cx="93240" cy="151560"/>
          </a:xfrm>
          <a:prstGeom prst="rect">
            <a:avLst/>
          </a:prstGeom>
          <a:noFill/>
          <a:ln w="0">
            <a:noFill/>
          </a:ln>
        </p:spPr>
      </p:pic>
      <p:pic>
        <p:nvPicPr>
          <p:cNvPr id="76" name="Image 28" descr=" "/>
          <p:cNvPicPr/>
          <p:nvPr/>
        </p:nvPicPr>
        <p:blipFill>
          <a:blip r:embed="rId51"/>
          <a:stretch/>
        </p:blipFill>
        <p:spPr>
          <a:xfrm>
            <a:off x="4978440" y="1618920"/>
            <a:ext cx="596160" cy="310320"/>
          </a:xfrm>
          <a:prstGeom prst="rect">
            <a:avLst/>
          </a:prstGeom>
          <a:noFill/>
          <a:ln w="0">
            <a:noFill/>
          </a:ln>
        </p:spPr>
      </p:pic>
      <p:sp>
        <p:nvSpPr>
          <p:cNvPr id="77" name="Text 41">
            <a:hlinkClick r:id="" action="ppaction://hlinkshowjump?jump=firstslide"/>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Home</a:t>
            </a:r>
            <a:endParaRPr b="0" lang="en-US" sz="1600" strike="noStrike" u="none">
              <a:solidFill>
                <a:srgbClr val="000000"/>
              </a:solidFill>
              <a:uFillTx/>
              <a:latin typeface="Arial"/>
            </a:endParaRPr>
          </a:p>
        </p:txBody>
      </p:sp>
      <p:pic>
        <p:nvPicPr>
          <p:cNvPr id="78" name="Image 29" descr=" "/>
          <p:cNvPicPr/>
          <p:nvPr/>
        </p:nvPicPr>
        <p:blipFill>
          <a:blip r:embed="rId52"/>
          <a:stretch/>
        </p:blipFill>
        <p:spPr>
          <a:xfrm>
            <a:off x="4978440" y="1923840"/>
            <a:ext cx="596160" cy="0"/>
          </a:xfrm>
          <a:prstGeom prst="rect">
            <a:avLst/>
          </a:prstGeom>
          <a:noFill/>
          <a:ln w="0">
            <a:noFill/>
          </a:ln>
        </p:spPr>
      </p:pic>
      <p:sp>
        <p:nvSpPr>
          <p:cNvPr id="79" name="Shape 42"/>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80" name="Image 30" descr=" ">
            <a:hlinkClick r:id="" action="ppaction://hlinkshowjump?jump=lastslide"/>
          </p:cNvPr>
          <p:cNvPicPr/>
          <p:nvPr/>
        </p:nvPicPr>
        <p:blipFill>
          <a:blip r:embed="rId53">
            <a:extLst>
              <a:ext uri="{96DAC541-7B7A-43D3-8B79-37D633B846F1}">
                <asvg:svgBlip xmlns:asvg="http://schemas.microsoft.com/office/drawing/2016/SVG/main" r:embed="rId54"/>
              </a:ext>
            </a:extLst>
          </a:blip>
          <a:stretch/>
        </p:blipFill>
        <p:spPr>
          <a:xfrm>
            <a:off x="14160600" y="1498320"/>
            <a:ext cx="544320" cy="396000"/>
          </a:xfrm>
          <a:prstGeom prst="rect">
            <a:avLst/>
          </a:prstGeom>
          <a:noFill/>
          <a:ln w="0">
            <a:noFill/>
          </a:ln>
        </p:spPr>
      </p:pic>
      <p:pic>
        <p:nvPicPr>
          <p:cNvPr id="81" name="Image 31" descr=" ">
            <a:hlinkClick r:id="" action="ppaction://hlinkshowjump?jump=lastslide"/>
          </p:cNvPr>
          <p:cNvPicPr/>
          <p:nvPr/>
        </p:nvPicPr>
        <p:blipFill>
          <a:blip r:embed="rId55">
            <a:extLst>
              <a:ext uri="{96DAC541-7B7A-43D3-8B79-37D633B846F1}">
                <asvg:svgBlip xmlns:asvg="http://schemas.microsoft.com/office/drawing/2016/SVG/main" r:embed="rId56"/>
              </a:ext>
            </a:extLst>
          </a:blip>
          <a:stretch/>
        </p:blipFill>
        <p:spPr>
          <a:xfrm>
            <a:off x="15059520" y="1498320"/>
            <a:ext cx="396000" cy="396000"/>
          </a:xfrm>
          <a:prstGeom prst="rect">
            <a:avLst/>
          </a:prstGeom>
          <a:noFill/>
          <a:ln w="0">
            <a:noFill/>
          </a:ln>
        </p:spPr>
      </p:pic>
      <p:pic>
        <p:nvPicPr>
          <p:cNvPr id="82" name="Image 32" descr=" ">
            <a:hlinkClick r:id="" action="ppaction://hlinkshowjump?jump=lastslide"/>
          </p:cNvPr>
          <p:cNvPicPr/>
          <p:nvPr/>
        </p:nvPicPr>
        <p:blipFill>
          <a:blip r:embed="rId57">
            <a:extLst>
              <a:ext uri="{96DAC541-7B7A-43D3-8B79-37D633B846F1}">
                <asvg:svgBlip xmlns:asvg="http://schemas.microsoft.com/office/drawing/2016/SVG/main" r:embed="rId58"/>
              </a:ext>
            </a:extLst>
          </a:blip>
          <a:stretch/>
        </p:blipFill>
        <p:spPr>
          <a:xfrm>
            <a:off x="15810120" y="1498320"/>
            <a:ext cx="212760" cy="396000"/>
          </a:xfrm>
          <a:prstGeom prst="rect">
            <a:avLst/>
          </a:prstGeom>
          <a:noFill/>
          <a:ln w="0">
            <a:noFill/>
          </a:ln>
        </p:spPr>
      </p:pic>
      <p:pic>
        <p:nvPicPr>
          <p:cNvPr id="83" name="Image 33" descr=" ">
            <a:hlinkClick r:id="" action="ppaction://hlinkshowjump?jump=lastslide"/>
          </p:cNvPr>
          <p:cNvPicPr/>
          <p:nvPr/>
        </p:nvPicPr>
        <p:blipFill>
          <a:blip r:embed="rId59">
            <a:extLst>
              <a:ext uri="{96DAC541-7B7A-43D3-8B79-37D633B846F1}">
                <asvg:svgBlip xmlns:asvg="http://schemas.microsoft.com/office/drawing/2016/SVG/main" r:embed="rId60"/>
              </a:ext>
            </a:extLst>
          </a:blip>
          <a:stretch/>
        </p:blipFill>
        <p:spPr>
          <a:xfrm>
            <a:off x="16377480" y="1498320"/>
            <a:ext cx="487440" cy="396000"/>
          </a:xfrm>
          <a:prstGeom prst="rect">
            <a:avLst/>
          </a:prstGeom>
          <a:noFill/>
          <a:ln w="0">
            <a:noFill/>
          </a:ln>
        </p:spPr>
      </p:pic>
      <p:sp>
        <p:nvSpPr>
          <p:cNvPr id="84" name="Shape 57">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85" name="Image 73" descr=" "/>
          <p:cNvPicPr/>
          <p:nvPr/>
        </p:nvPicPr>
        <p:blipFill>
          <a:blip r:embed="rId61">
            <a:extLst>
              <a:ext uri="{96DAC541-7B7A-43D3-8B79-37D633B846F1}">
                <asvg:svgBlip xmlns:asvg="http://schemas.microsoft.com/office/drawing/2016/SVG/main" r:embed="rId62"/>
              </a:ext>
            </a:extLst>
          </a:blip>
          <a:stretch/>
        </p:blipFill>
        <p:spPr>
          <a:xfrm>
            <a:off x="17627760" y="889200"/>
            <a:ext cx="221400" cy="221400"/>
          </a:xfrm>
          <a:prstGeom prst="rect">
            <a:avLst/>
          </a:prstGeom>
          <a:noFill/>
          <a:ln w="0">
            <a:noFill/>
          </a:ln>
        </p:spPr>
      </p:pic>
      <p:sp>
        <p:nvSpPr>
          <p:cNvPr id="86" name="Text 25">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Home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 name="Image 34" descr=" "/>
          <p:cNvPicPr/>
          <p:nvPr/>
        </p:nvPicPr>
        <p:blipFill>
          <a:blip r:embed="rId1"/>
          <a:stretch/>
        </p:blipFill>
        <p:spPr>
          <a:xfrm>
            <a:off x="0" y="25321320"/>
            <a:ext cx="18287280" cy="4697640"/>
          </a:xfrm>
          <a:prstGeom prst="rect">
            <a:avLst/>
          </a:prstGeom>
          <a:noFill/>
          <a:ln w="0">
            <a:noFill/>
          </a:ln>
        </p:spPr>
      </p:pic>
      <p:sp>
        <p:nvSpPr>
          <p:cNvPr id="88" name="Text 2"/>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89" name="Shape 5"/>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90" name="Image 39"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91" name="Image 40"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92" name="Image 41"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93" name="Image 42"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94" name="Shape 7"/>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95" name="Image 43"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96" name="Text 4">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97" name="Shape 9"/>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98" name="Image 44" descr=" "/>
          <p:cNvPicPr/>
          <p:nvPr/>
        </p:nvPicPr>
        <p:blipFill>
          <a:blip r:embed="rId13"/>
          <a:stretch/>
        </p:blipFill>
        <p:spPr>
          <a:xfrm>
            <a:off x="5753160" y="25765560"/>
            <a:ext cx="1751760" cy="761040"/>
          </a:xfrm>
          <a:prstGeom prst="rect">
            <a:avLst/>
          </a:prstGeom>
          <a:noFill/>
          <a:ln w="0">
            <a:noFill/>
          </a:ln>
        </p:spPr>
      </p:pic>
      <p:sp>
        <p:nvSpPr>
          <p:cNvPr id="99" name="Text 6">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100" name="Shape 11"/>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1" name="Text 8">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102" name="Shape 13"/>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3" name="Text 10">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104" name="Shape 14"/>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5" name="Text 12">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106" name="Shape 16"/>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7" name="Text 15">
            <a:hlinkClick r:id="" action="ppaction://hlinkshowjump?jump=previous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pic>
        <p:nvPicPr>
          <p:cNvPr id="108" name="Image 45" descr=" "/>
          <p:cNvPicPr/>
          <p:nvPr/>
        </p:nvPicPr>
        <p:blipFill>
          <a:blip r:embed="rId17">
            <a:extLst>
              <a:ext uri="{96DAC541-7B7A-43D3-8B79-37D633B846F1}">
                <asvg:svgBlip xmlns:asvg="http://schemas.microsoft.com/office/drawing/2016/SVG/main" r:embed="rId18"/>
              </a:ext>
            </a:extLst>
          </a:blip>
          <a:stretch/>
        </p:blipFill>
        <p:spPr>
          <a:xfrm>
            <a:off x="8039160" y="18451080"/>
            <a:ext cx="10248120" cy="5294520"/>
          </a:xfrm>
          <a:prstGeom prst="rect">
            <a:avLst/>
          </a:prstGeom>
          <a:noFill/>
          <a:ln w="0">
            <a:noFill/>
          </a:ln>
        </p:spPr>
      </p:pic>
      <p:pic>
        <p:nvPicPr>
          <p:cNvPr id="109" name="Image 46" descr=" "/>
          <p:cNvPicPr/>
          <p:nvPr/>
        </p:nvPicPr>
        <p:blipFill>
          <a:blip r:embed="rId19">
            <a:extLst>
              <a:ext uri="{96DAC541-7B7A-43D3-8B79-37D633B846F1}">
                <asvg:svgBlip xmlns:asvg="http://schemas.microsoft.com/office/drawing/2016/SVG/main" r:embed="rId20"/>
              </a:ext>
            </a:extLst>
          </a:blip>
          <a:stretch/>
        </p:blipFill>
        <p:spPr>
          <a:xfrm>
            <a:off x="0" y="18527400"/>
            <a:ext cx="9143280" cy="2335680"/>
          </a:xfrm>
          <a:prstGeom prst="rect">
            <a:avLst/>
          </a:prstGeom>
          <a:noFill/>
          <a:ln w="0">
            <a:noFill/>
          </a:ln>
        </p:spPr>
      </p:pic>
      <p:pic>
        <p:nvPicPr>
          <p:cNvPr id="110" name="Image 47" descr=" "/>
          <p:cNvPicPr/>
          <p:nvPr/>
        </p:nvPicPr>
        <p:blipFill>
          <a:blip r:embed="rId21"/>
          <a:stretch/>
        </p:blipFill>
        <p:spPr>
          <a:xfrm>
            <a:off x="0" y="20673360"/>
            <a:ext cx="18287280" cy="4646880"/>
          </a:xfrm>
          <a:prstGeom prst="rect">
            <a:avLst/>
          </a:prstGeom>
          <a:noFill/>
          <a:ln w="0">
            <a:noFill/>
          </a:ln>
        </p:spPr>
      </p:pic>
      <p:pic>
        <p:nvPicPr>
          <p:cNvPr id="111" name="Image 48" descr=" "/>
          <p:cNvPicPr/>
          <p:nvPr/>
        </p:nvPicPr>
        <p:blipFill>
          <a:blip r:embed="rId22"/>
          <a:stretch/>
        </p:blipFill>
        <p:spPr>
          <a:xfrm>
            <a:off x="1371600" y="20673360"/>
            <a:ext cx="15540120" cy="4646880"/>
          </a:xfrm>
          <a:prstGeom prst="rect">
            <a:avLst/>
          </a:prstGeom>
          <a:noFill/>
          <a:ln w="0">
            <a:noFill/>
          </a:ln>
        </p:spPr>
      </p:pic>
      <p:sp>
        <p:nvSpPr>
          <p:cNvPr id="112" name="Text 18"/>
          <p:cNvSpPr/>
          <p:nvPr/>
        </p:nvSpPr>
        <p:spPr>
          <a:xfrm>
            <a:off x="2209680" y="21409920"/>
            <a:ext cx="13854960" cy="303444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We are also happy to help you navigate the adoption process! We will guide you through each step in the process from determining which type of pet is best suited for your family and home environment, to completing the necessary paperwork, to bringing your new loved one home.</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 </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our contact form to request a consultation. We will contact you within 48 hours to schedule a consultation. All fields are required.</a:t>
            </a:r>
            <a:endParaRPr b="0" lang="en-US" sz="2400" strike="noStrike" u="none">
              <a:solidFill>
                <a:srgbClr val="000000"/>
              </a:solidFill>
              <a:uFillTx/>
              <a:latin typeface="Arial"/>
            </a:endParaRPr>
          </a:p>
        </p:txBody>
      </p:sp>
      <p:pic>
        <p:nvPicPr>
          <p:cNvPr id="113" name="Image 49" descr=" "/>
          <p:cNvPicPr/>
          <p:nvPr/>
        </p:nvPicPr>
        <p:blipFill>
          <a:blip r:embed="rId23">
            <a:extLst>
              <a:ext uri="{96DAC541-7B7A-43D3-8B79-37D633B846F1}">
                <asvg:svgBlip xmlns:asvg="http://schemas.microsoft.com/office/drawing/2016/SVG/main" r:embed="rId24"/>
              </a:ext>
            </a:extLst>
          </a:blip>
          <a:stretch/>
        </p:blipFill>
        <p:spPr>
          <a:xfrm>
            <a:off x="0" y="10451160"/>
            <a:ext cx="9143280" cy="3605760"/>
          </a:xfrm>
          <a:prstGeom prst="rect">
            <a:avLst/>
          </a:prstGeom>
          <a:noFill/>
          <a:ln w="0">
            <a:noFill/>
          </a:ln>
        </p:spPr>
      </p:pic>
      <p:pic>
        <p:nvPicPr>
          <p:cNvPr id="114" name="Image 50" descr=" "/>
          <p:cNvPicPr/>
          <p:nvPr/>
        </p:nvPicPr>
        <p:blipFill>
          <a:blip r:embed="rId25">
            <a:extLst>
              <a:ext uri="{96DAC541-7B7A-43D3-8B79-37D633B846F1}">
                <asvg:svgBlip xmlns:asvg="http://schemas.microsoft.com/office/drawing/2016/SVG/main" r:embed="rId26"/>
              </a:ext>
            </a:extLst>
          </a:blip>
          <a:stretch/>
        </p:blipFill>
        <p:spPr>
          <a:xfrm>
            <a:off x="9144000" y="10451160"/>
            <a:ext cx="9143280" cy="3605760"/>
          </a:xfrm>
          <a:prstGeom prst="rect">
            <a:avLst/>
          </a:prstGeom>
          <a:noFill/>
          <a:ln w="0">
            <a:noFill/>
          </a:ln>
        </p:spPr>
      </p:pic>
      <p:sp>
        <p:nvSpPr>
          <p:cNvPr id="115" name="Shape 19"/>
          <p:cNvSpPr/>
          <p:nvPr/>
        </p:nvSpPr>
        <p:spPr>
          <a:xfrm>
            <a:off x="-12600" y="12876480"/>
            <a:ext cx="18312840" cy="581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116" name="Image 51" descr=" "/>
          <p:cNvPicPr/>
          <p:nvPr/>
        </p:nvPicPr>
        <p:blipFill>
          <a:blip r:embed="rId27"/>
          <a:stretch/>
        </p:blipFill>
        <p:spPr>
          <a:xfrm>
            <a:off x="1371600" y="12876480"/>
            <a:ext cx="6958800" cy="5815440"/>
          </a:xfrm>
          <a:prstGeom prst="rect">
            <a:avLst/>
          </a:prstGeom>
          <a:noFill/>
          <a:ln w="0">
            <a:noFill/>
          </a:ln>
        </p:spPr>
      </p:pic>
      <p:sp>
        <p:nvSpPr>
          <p:cNvPr id="117" name="Text 20"/>
          <p:cNvSpPr/>
          <p:nvPr/>
        </p:nvSpPr>
        <p:spPr>
          <a:xfrm>
            <a:off x="1634040" y="1423512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Looking for basic pet care advice for the most common type of pets? Need additional help determining which type of pet is right for you and your family?</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We will work with you and provide tailored evidence-based pet care to ensure lifelong health and wellness of your new companion.</a:t>
            </a:r>
            <a:endParaRPr b="0" lang="en-US" sz="2000" strike="noStrike" u="none">
              <a:solidFill>
                <a:srgbClr val="000000"/>
              </a:solidFill>
              <a:uFillTx/>
              <a:latin typeface="Arial"/>
            </a:endParaRPr>
          </a:p>
        </p:txBody>
      </p:sp>
      <p:pic>
        <p:nvPicPr>
          <p:cNvPr id="118" name="Image 52" descr=" "/>
          <p:cNvPicPr/>
          <p:nvPr/>
        </p:nvPicPr>
        <p:blipFill>
          <a:blip r:embed="rId28"/>
          <a:stretch/>
        </p:blipFill>
        <p:spPr>
          <a:xfrm>
            <a:off x="9944280" y="12876480"/>
            <a:ext cx="6958800" cy="5815440"/>
          </a:xfrm>
          <a:prstGeom prst="rect">
            <a:avLst/>
          </a:prstGeom>
          <a:noFill/>
          <a:ln w="0">
            <a:noFill/>
          </a:ln>
        </p:spPr>
      </p:pic>
      <p:sp>
        <p:nvSpPr>
          <p:cNvPr id="119" name="Text 23"/>
          <p:cNvSpPr/>
          <p:nvPr/>
        </p:nvSpPr>
        <p:spPr>
          <a:xfrm>
            <a:off x="10206720" y="13041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Looking for your new best friend? The following organizations can help you find and adopt the perfect companion:</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General Pet Resources: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https://bestfriends.org/pet-care-resources/issues/pet-adoption-resources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ASPCA:</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https://www.aspca.org/ </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Fish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https://www.sterlingshelter.org/humane-society/koi-fish-rescue/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Snake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https://savethesnakes.org/snakerescuecall/</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 </a:t>
            </a:r>
            <a:r>
              <a:rPr b="0" lang="en-US" sz="2000" strike="noStrike" u="none">
                <a:solidFill>
                  <a:srgbClr val="676767"/>
                </a:solidFill>
                <a:uFillTx/>
                <a:latin typeface="Open Sans Bold"/>
                <a:ea typeface="Open Sans Bold"/>
              </a:rPr>
              <a:t>Bird Rescue:</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https://ftlob.rescuegroups.org/</a:t>
            </a:r>
            <a:endParaRPr b="0" lang="en-US" sz="2000" strike="noStrike" u="none">
              <a:solidFill>
                <a:srgbClr val="000000"/>
              </a:solidFill>
              <a:uFillTx/>
              <a:latin typeface="Arial"/>
            </a:endParaRPr>
          </a:p>
        </p:txBody>
      </p:sp>
      <p:sp>
        <p:nvSpPr>
          <p:cNvPr id="120" name="Shape 21"/>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21" name="Image 53" descr=" "/>
          <p:cNvPicPr/>
          <p:nvPr/>
        </p:nvPicPr>
        <p:blipFill>
          <a:blip r:embed="rId29"/>
          <a:stretch/>
        </p:blipFill>
        <p:spPr>
          <a:xfrm>
            <a:off x="0" y="6247800"/>
            <a:ext cx="18287280" cy="4646880"/>
          </a:xfrm>
          <a:prstGeom prst="rect">
            <a:avLst/>
          </a:prstGeom>
          <a:noFill/>
          <a:ln w="0">
            <a:noFill/>
          </a:ln>
        </p:spPr>
      </p:pic>
      <p:pic>
        <p:nvPicPr>
          <p:cNvPr id="122" name="Image 54" descr=" "/>
          <p:cNvPicPr/>
          <p:nvPr/>
        </p:nvPicPr>
        <p:blipFill>
          <a:blip r:embed="rId30"/>
          <a:stretch/>
        </p:blipFill>
        <p:spPr>
          <a:xfrm>
            <a:off x="1372680" y="6247800"/>
            <a:ext cx="15529320" cy="4646880"/>
          </a:xfrm>
          <a:prstGeom prst="rect">
            <a:avLst/>
          </a:prstGeom>
          <a:noFill/>
          <a:ln w="0">
            <a:noFill/>
          </a:ln>
        </p:spPr>
      </p:pic>
      <p:sp>
        <p:nvSpPr>
          <p:cNvPr id="123" name="Text 26"/>
          <p:cNvSpPr/>
          <p:nvPr/>
        </p:nvSpPr>
        <p:spPr>
          <a:xfrm>
            <a:off x="2209680" y="667944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 </a:t>
            </a: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Our pet experts—or “Pexperts”—have been working with pet owners and professionals alike for the past twelve years. They offer one-on-one consultations with current and prospective pet owners as well as group presentations designed for veterinary, pet shelter, and pet breeding professionals.</a:t>
            </a:r>
            <a:endParaRPr b="0" lang="en-US" sz="2400" strike="noStrike" u="none">
              <a:solidFill>
                <a:srgbClr val="000000"/>
              </a:solidFill>
              <a:uFillTx/>
              <a:latin typeface="Arial"/>
            </a:endParaRPr>
          </a:p>
        </p:txBody>
      </p:sp>
      <p:pic>
        <p:nvPicPr>
          <p:cNvPr id="124" name="Image 55" descr=" "/>
          <p:cNvPicPr/>
          <p:nvPr/>
        </p:nvPicPr>
        <p:blipFill>
          <a:blip r:embed="rId31">
            <a:extLst>
              <a:ext uri="{96DAC541-7B7A-43D3-8B79-37D633B846F1}">
                <asvg:svgBlip xmlns:asvg="http://schemas.microsoft.com/office/drawing/2016/SVG/main" r:embed="rId32"/>
              </a:ext>
            </a:extLst>
          </a:blip>
          <a:stretch/>
        </p:blipFill>
        <p:spPr>
          <a:xfrm>
            <a:off x="9131400" y="2006280"/>
            <a:ext cx="3809160" cy="2260440"/>
          </a:xfrm>
          <a:prstGeom prst="rect">
            <a:avLst/>
          </a:prstGeom>
          <a:noFill/>
          <a:ln w="0">
            <a:noFill/>
          </a:ln>
        </p:spPr>
      </p:pic>
      <p:pic>
        <p:nvPicPr>
          <p:cNvPr id="125" name="Image 56" descr=" "/>
          <p:cNvPicPr/>
          <p:nvPr/>
        </p:nvPicPr>
        <p:blipFill>
          <a:blip r:embed="rId33">
            <a:extLst>
              <a:ext uri="{96DAC541-7B7A-43D3-8B79-37D633B846F1}">
                <asvg:svgBlip xmlns:asvg="http://schemas.microsoft.com/office/drawing/2016/SVG/main" r:embed="rId34"/>
              </a:ext>
            </a:extLst>
          </a:blip>
          <a:stretch/>
        </p:blipFill>
        <p:spPr>
          <a:xfrm>
            <a:off x="12941280" y="1981080"/>
            <a:ext cx="5346000" cy="2284920"/>
          </a:xfrm>
          <a:prstGeom prst="rect">
            <a:avLst/>
          </a:prstGeom>
          <a:noFill/>
          <a:ln w="0">
            <a:noFill/>
          </a:ln>
        </p:spPr>
      </p:pic>
      <p:pic>
        <p:nvPicPr>
          <p:cNvPr id="126" name="Image 57" descr=" "/>
          <p:cNvPicPr/>
          <p:nvPr/>
        </p:nvPicPr>
        <p:blipFill>
          <a:blip r:embed="rId35">
            <a:extLst>
              <a:ext uri="{96DAC541-7B7A-43D3-8B79-37D633B846F1}">
                <asvg:svgBlip xmlns:asvg="http://schemas.microsoft.com/office/drawing/2016/SVG/main" r:embed="rId36"/>
              </a:ext>
            </a:extLst>
          </a:blip>
          <a:stretch/>
        </p:blipFill>
        <p:spPr>
          <a:xfrm>
            <a:off x="4660920" y="1930320"/>
            <a:ext cx="4469760" cy="2335680"/>
          </a:xfrm>
          <a:prstGeom prst="rect">
            <a:avLst/>
          </a:prstGeom>
          <a:noFill/>
          <a:ln w="0">
            <a:noFill/>
          </a:ln>
        </p:spPr>
      </p:pic>
      <p:pic>
        <p:nvPicPr>
          <p:cNvPr id="127" name="Image 58" descr=" "/>
          <p:cNvPicPr/>
          <p:nvPr/>
        </p:nvPicPr>
        <p:blipFill>
          <a:blip r:embed="rId37">
            <a:extLst>
              <a:ext uri="{96DAC541-7B7A-43D3-8B79-37D633B846F1}">
                <asvg:svgBlip xmlns:asvg="http://schemas.microsoft.com/office/drawing/2016/SVG/main" r:embed="rId38"/>
              </a:ext>
            </a:extLst>
          </a:blip>
          <a:stretch/>
        </p:blipFill>
        <p:spPr>
          <a:xfrm>
            <a:off x="0" y="1981080"/>
            <a:ext cx="4660200" cy="2284920"/>
          </a:xfrm>
          <a:prstGeom prst="rect">
            <a:avLst/>
          </a:prstGeom>
          <a:noFill/>
          <a:ln w="0">
            <a:noFill/>
          </a:ln>
        </p:spPr>
      </p:pic>
      <p:sp>
        <p:nvSpPr>
          <p:cNvPr id="128" name="Shape 22"/>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9" name="Text 28"/>
          <p:cNvSpPr/>
          <p:nvPr/>
        </p:nvSpPr>
        <p:spPr>
          <a:xfrm>
            <a:off x="7981920" y="4996800"/>
            <a:ext cx="3219120" cy="646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3000" strike="noStrike" u="none">
                <a:solidFill>
                  <a:srgbClr val="676767"/>
                </a:solidFill>
                <a:uFillTx/>
                <a:latin typeface="Open Sans Bold"/>
                <a:ea typeface="Open Sans Bold"/>
              </a:rPr>
              <a:t>What We Do</a:t>
            </a:r>
            <a:endParaRPr b="0" lang="en-US" sz="3000" strike="noStrike" u="none">
              <a:solidFill>
                <a:srgbClr val="000000"/>
              </a:solidFill>
              <a:uFillTx/>
              <a:latin typeface="Arial"/>
            </a:endParaRPr>
          </a:p>
        </p:txBody>
      </p:sp>
      <p:pic>
        <p:nvPicPr>
          <p:cNvPr id="130" name="Image 59" descr=" "/>
          <p:cNvPicPr/>
          <p:nvPr/>
        </p:nvPicPr>
        <p:blipFill>
          <a:blip r:embed="rId39"/>
          <a:stretch/>
        </p:blipFill>
        <p:spPr>
          <a:xfrm>
            <a:off x="0" y="0"/>
            <a:ext cx="18287280" cy="2005560"/>
          </a:xfrm>
          <a:prstGeom prst="rect">
            <a:avLst/>
          </a:prstGeom>
          <a:noFill/>
          <a:ln w="0">
            <a:noFill/>
          </a:ln>
        </p:spPr>
      </p:pic>
      <p:pic>
        <p:nvPicPr>
          <p:cNvPr id="131" name="Image 60" descr=" ">
            <a:hlinkClick r:id="" action="ppaction://hlinkshowjump?jump=firstslide"/>
          </p:cNvPr>
          <p:cNvPicPr/>
          <p:nvPr/>
        </p:nvPicPr>
        <p:blipFill>
          <a:blip r:embed="rId40">
            <a:extLst>
              <a:ext uri="{96DAC541-7B7A-43D3-8B79-37D633B846F1}">
                <asvg:svgBlip xmlns:asvg="http://schemas.microsoft.com/office/drawing/2016/SVG/main" r:embed="rId41"/>
              </a:ext>
            </a:extLst>
          </a:blip>
          <a:stretch/>
        </p:blipFill>
        <p:spPr>
          <a:xfrm>
            <a:off x="152280" y="114120"/>
            <a:ext cx="1726920" cy="1776960"/>
          </a:xfrm>
          <a:prstGeom prst="rect">
            <a:avLst/>
          </a:prstGeom>
          <a:noFill/>
          <a:ln w="0">
            <a:noFill/>
          </a:ln>
        </p:spPr>
      </p:pic>
      <p:sp>
        <p:nvSpPr>
          <p:cNvPr id="132" name="Text 30">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133" name="Shape 25"/>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4" name="Shape 27"/>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5" name="Shape 29"/>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6" name="Shape 31"/>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7" name="Shape 33"/>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8" name="Shape 37"/>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9" name="Shape 41"/>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0" name="Shape 43">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1" name="Shape 44"/>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2" name="Text 39"/>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143" name="Shape 45"/>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44" name="Image 62" descr=" "/>
          <p:cNvPicPr/>
          <p:nvPr/>
        </p:nvPicPr>
        <p:blipFill>
          <a:blip r:embed="rId42"/>
          <a:stretch/>
        </p:blipFill>
        <p:spPr>
          <a:xfrm>
            <a:off x="17589240" y="850680"/>
            <a:ext cx="304200" cy="304200"/>
          </a:xfrm>
          <a:prstGeom prst="rect">
            <a:avLst/>
          </a:prstGeom>
          <a:noFill/>
          <a:ln w="0">
            <a:noFill/>
          </a:ln>
        </p:spPr>
      </p:pic>
      <p:pic>
        <p:nvPicPr>
          <p:cNvPr id="145" name="Image 63" descr=" "/>
          <p:cNvPicPr/>
          <p:nvPr/>
        </p:nvPicPr>
        <p:blipFill>
          <a:blip r:embed="rId43">
            <a:extLst>
              <a:ext uri="{96DAC541-7B7A-43D3-8B79-37D633B846F1}">
                <asvg:svgBlip xmlns:asvg="http://schemas.microsoft.com/office/drawing/2016/SVG/main" r:embed="rId44"/>
              </a:ext>
            </a:extLst>
          </a:blip>
          <a:stretch/>
        </p:blipFill>
        <p:spPr>
          <a:xfrm>
            <a:off x="17627400" y="888840"/>
            <a:ext cx="221400" cy="221400"/>
          </a:xfrm>
          <a:prstGeom prst="rect">
            <a:avLst/>
          </a:prstGeom>
          <a:noFill/>
          <a:ln w="0">
            <a:noFill/>
          </a:ln>
        </p:spPr>
      </p:pic>
      <p:sp>
        <p:nvSpPr>
          <p:cNvPr id="146" name="Shape 46"/>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7" name="Shape 47"/>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48" name="Image 64" descr=" "/>
          <p:cNvPicPr/>
          <p:nvPr/>
        </p:nvPicPr>
        <p:blipFill>
          <a:blip r:embed="rId45"/>
          <a:stretch/>
        </p:blipFill>
        <p:spPr>
          <a:xfrm>
            <a:off x="4572000" y="1618920"/>
            <a:ext cx="304200" cy="304200"/>
          </a:xfrm>
          <a:prstGeom prst="rect">
            <a:avLst/>
          </a:prstGeom>
          <a:noFill/>
          <a:ln w="0">
            <a:noFill/>
          </a:ln>
        </p:spPr>
      </p:pic>
      <p:pic>
        <p:nvPicPr>
          <p:cNvPr id="149" name="Image 65" descr=" "/>
          <p:cNvPicPr/>
          <p:nvPr/>
        </p:nvPicPr>
        <p:blipFill>
          <a:blip r:embed="rId46">
            <a:extLst>
              <a:ext uri="{96DAC541-7B7A-43D3-8B79-37D633B846F1}">
                <asvg:svgBlip xmlns:asvg="http://schemas.microsoft.com/office/drawing/2016/SVG/main" r:embed="rId47"/>
              </a:ext>
            </a:extLst>
          </a:blip>
          <a:stretch/>
        </p:blipFill>
        <p:spPr>
          <a:xfrm>
            <a:off x="4681440" y="1695240"/>
            <a:ext cx="93240" cy="151560"/>
          </a:xfrm>
          <a:prstGeom prst="rect">
            <a:avLst/>
          </a:prstGeom>
          <a:noFill/>
          <a:ln w="0">
            <a:noFill/>
          </a:ln>
        </p:spPr>
      </p:pic>
      <p:pic>
        <p:nvPicPr>
          <p:cNvPr id="150" name="Image 66" descr=" "/>
          <p:cNvPicPr/>
          <p:nvPr/>
        </p:nvPicPr>
        <p:blipFill>
          <a:blip r:embed="rId48"/>
          <a:stretch/>
        </p:blipFill>
        <p:spPr>
          <a:xfrm>
            <a:off x="4978440" y="1618920"/>
            <a:ext cx="596160" cy="310320"/>
          </a:xfrm>
          <a:prstGeom prst="rect">
            <a:avLst/>
          </a:prstGeom>
          <a:noFill/>
          <a:ln w="0">
            <a:noFill/>
          </a:ln>
        </p:spPr>
      </p:pic>
      <p:sp>
        <p:nvSpPr>
          <p:cNvPr id="151" name="Text 40">
            <a:hlinkClick r:id="" action="ppaction://hlinkshowjump?jump=firstslide"/>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Home</a:t>
            </a:r>
            <a:endParaRPr b="0" lang="en-US" sz="1600" strike="noStrike" u="none">
              <a:solidFill>
                <a:srgbClr val="000000"/>
              </a:solidFill>
              <a:uFillTx/>
              <a:latin typeface="Arial"/>
            </a:endParaRPr>
          </a:p>
        </p:txBody>
      </p:sp>
      <p:pic>
        <p:nvPicPr>
          <p:cNvPr id="152" name="Image 67" descr=" "/>
          <p:cNvPicPr/>
          <p:nvPr/>
        </p:nvPicPr>
        <p:blipFill>
          <a:blip r:embed="rId49"/>
          <a:stretch/>
        </p:blipFill>
        <p:spPr>
          <a:xfrm>
            <a:off x="4978440" y="1923840"/>
            <a:ext cx="596160" cy="0"/>
          </a:xfrm>
          <a:prstGeom prst="rect">
            <a:avLst/>
          </a:prstGeom>
          <a:noFill/>
          <a:ln w="0">
            <a:noFill/>
          </a:ln>
        </p:spPr>
      </p:pic>
      <p:sp>
        <p:nvSpPr>
          <p:cNvPr id="153" name="Shape 48"/>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54" name="Image 68" descr=" ">
            <a:hlinkClick r:id="" action="ppaction://hlinkshowjump?jump=lastslide"/>
          </p:cNvPr>
          <p:cNvPicPr/>
          <p:nvPr/>
        </p:nvPicPr>
        <p:blipFill>
          <a:blip r:embed="rId50">
            <a:extLst>
              <a:ext uri="{96DAC541-7B7A-43D3-8B79-37D633B846F1}">
                <asvg:svgBlip xmlns:asvg="http://schemas.microsoft.com/office/drawing/2016/SVG/main" r:embed="rId51"/>
              </a:ext>
            </a:extLst>
          </a:blip>
          <a:stretch/>
        </p:blipFill>
        <p:spPr>
          <a:xfrm>
            <a:off x="14160600" y="1498320"/>
            <a:ext cx="544320" cy="396000"/>
          </a:xfrm>
          <a:prstGeom prst="rect">
            <a:avLst/>
          </a:prstGeom>
          <a:noFill/>
          <a:ln w="0">
            <a:noFill/>
          </a:ln>
        </p:spPr>
      </p:pic>
      <p:pic>
        <p:nvPicPr>
          <p:cNvPr id="155" name="Image 69" descr=" ">
            <a:hlinkClick r:id="" action="ppaction://hlinkshowjump?jump=lastslide"/>
          </p:cNvPr>
          <p:cNvPicPr/>
          <p:nvPr/>
        </p:nvPicPr>
        <p:blipFill>
          <a:blip r:embed="rId52">
            <a:extLst>
              <a:ext uri="{96DAC541-7B7A-43D3-8B79-37D633B846F1}">
                <asvg:svgBlip xmlns:asvg="http://schemas.microsoft.com/office/drawing/2016/SVG/main" r:embed="rId53"/>
              </a:ext>
            </a:extLst>
          </a:blip>
          <a:stretch/>
        </p:blipFill>
        <p:spPr>
          <a:xfrm>
            <a:off x="15059520" y="1498320"/>
            <a:ext cx="396000" cy="396000"/>
          </a:xfrm>
          <a:prstGeom prst="rect">
            <a:avLst/>
          </a:prstGeom>
          <a:noFill/>
          <a:ln w="0">
            <a:noFill/>
          </a:ln>
        </p:spPr>
      </p:pic>
      <p:pic>
        <p:nvPicPr>
          <p:cNvPr id="156" name="Image 70" descr=" ">
            <a:hlinkClick r:id="" action="ppaction://hlinkshowjump?jump=lastslide"/>
          </p:cNvPr>
          <p:cNvPicPr/>
          <p:nvPr/>
        </p:nvPicPr>
        <p:blipFill>
          <a:blip r:embed="rId54">
            <a:extLst>
              <a:ext uri="{96DAC541-7B7A-43D3-8B79-37D633B846F1}">
                <asvg:svgBlip xmlns:asvg="http://schemas.microsoft.com/office/drawing/2016/SVG/main" r:embed="rId55"/>
              </a:ext>
            </a:extLst>
          </a:blip>
          <a:stretch/>
        </p:blipFill>
        <p:spPr>
          <a:xfrm>
            <a:off x="15810120" y="1498320"/>
            <a:ext cx="212760" cy="396000"/>
          </a:xfrm>
          <a:prstGeom prst="rect">
            <a:avLst/>
          </a:prstGeom>
          <a:noFill/>
          <a:ln w="0">
            <a:noFill/>
          </a:ln>
        </p:spPr>
      </p:pic>
      <p:pic>
        <p:nvPicPr>
          <p:cNvPr id="157" name="Image 71" descr=" ">
            <a:hlinkClick r:id="" action="ppaction://hlinkshowjump?jump=lastslide"/>
          </p:cNvPr>
          <p:cNvPicPr/>
          <p:nvPr/>
        </p:nvPicPr>
        <p:blipFill>
          <a:blip r:embed="rId56">
            <a:extLst>
              <a:ext uri="{96DAC541-7B7A-43D3-8B79-37D633B846F1}">
                <asvg:svgBlip xmlns:asvg="http://schemas.microsoft.com/office/drawing/2016/SVG/main" r:embed="rId57"/>
              </a:ext>
            </a:extLst>
          </a:blip>
          <a:stretch/>
        </p:blipFill>
        <p:spPr>
          <a:xfrm>
            <a:off x="16377480" y="1498320"/>
            <a:ext cx="487440" cy="396000"/>
          </a:xfrm>
          <a:prstGeom prst="rect">
            <a:avLst/>
          </a:prstGeom>
          <a:noFill/>
          <a:ln w="0">
            <a:noFill/>
          </a:ln>
        </p:spPr>
      </p:pic>
      <p:sp>
        <p:nvSpPr>
          <p:cNvPr id="158" name="Shape 49">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59" name="Image 72" descr=" "/>
          <p:cNvPicPr/>
          <p:nvPr/>
        </p:nvPicPr>
        <p:blipFill>
          <a:blip r:embed="rId58">
            <a:extLst>
              <a:ext uri="{96DAC541-7B7A-43D3-8B79-37D633B846F1}">
                <asvg:svgBlip xmlns:asvg="http://schemas.microsoft.com/office/drawing/2016/SVG/main" r:embed="rId59"/>
              </a:ext>
            </a:extLst>
          </a:blip>
          <a:stretch/>
        </p:blipFill>
        <p:spPr>
          <a:xfrm>
            <a:off x="17627760" y="889200"/>
            <a:ext cx="221400" cy="221400"/>
          </a:xfrm>
          <a:prstGeom prst="rect">
            <a:avLst/>
          </a:prstGeom>
          <a:noFill/>
          <a:ln w="0">
            <a:noFill/>
          </a:ln>
        </p:spPr>
      </p:pic>
      <p:pic>
        <p:nvPicPr>
          <p:cNvPr id="160" name="Image 74" descr=" "/>
          <p:cNvPicPr/>
          <p:nvPr/>
        </p:nvPicPr>
        <p:blipFill>
          <a:blip r:embed="rId60"/>
          <a:stretch/>
        </p:blipFill>
        <p:spPr>
          <a:xfrm>
            <a:off x="1384920" y="4800600"/>
            <a:ext cx="15529320" cy="19202400"/>
          </a:xfrm>
          <a:prstGeom prst="rect">
            <a:avLst/>
          </a:prstGeom>
          <a:noFill/>
          <a:ln w="0">
            <a:noFill/>
          </a:ln>
        </p:spPr>
      </p:pic>
      <p:sp>
        <p:nvSpPr>
          <p:cNvPr id="161" name="Text 42"/>
          <p:cNvSpPr/>
          <p:nvPr/>
        </p:nvSpPr>
        <p:spPr>
          <a:xfrm>
            <a:off x="2210040" y="548640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Our pet experts—or “Pexperts”—are delighted that you wish to contact us!</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the form below and one of our “Pexperts” will be in contact with you shortly!</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You will also receive a copy of this form through your Email.</a:t>
            </a:r>
            <a:endParaRPr b="0" lang="en-US" sz="2400" strike="noStrike" u="none">
              <a:solidFill>
                <a:srgbClr val="000000"/>
              </a:solidFill>
              <a:uFillTx/>
              <a:latin typeface="Arial"/>
            </a:endParaRPr>
          </a:p>
        </p:txBody>
      </p:sp>
      <p:sp>
        <p:nvSpPr>
          <p:cNvPr id="162" name="Text 43"/>
          <p:cNvSpPr/>
          <p:nvPr/>
        </p:nvSpPr>
        <p:spPr>
          <a:xfrm>
            <a:off x="5044680" y="935244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Name:</a:t>
            </a:r>
            <a:endParaRPr b="0" lang="en-US" sz="1600" strike="noStrike" u="none">
              <a:solidFill>
                <a:srgbClr val="000000"/>
              </a:solidFill>
              <a:uFillTx/>
              <a:latin typeface="Arial"/>
            </a:endParaRPr>
          </a:p>
        </p:txBody>
      </p:sp>
      <p:sp>
        <p:nvSpPr>
          <p:cNvPr id="163" name="Shape 50"/>
          <p:cNvSpPr/>
          <p:nvPr/>
        </p:nvSpPr>
        <p:spPr>
          <a:xfrm>
            <a:off x="7730280" y="922104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4" name="Text 44"/>
          <p:cNvSpPr/>
          <p:nvPr/>
        </p:nvSpPr>
        <p:spPr>
          <a:xfrm>
            <a:off x="5044680" y="1041732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Phone Number:</a:t>
            </a:r>
            <a:endParaRPr b="0" lang="en-US" sz="1600" strike="noStrike" u="none">
              <a:solidFill>
                <a:srgbClr val="000000"/>
              </a:solidFill>
              <a:uFillTx/>
              <a:latin typeface="Arial"/>
            </a:endParaRPr>
          </a:p>
        </p:txBody>
      </p:sp>
      <p:sp>
        <p:nvSpPr>
          <p:cNvPr id="165" name="Shape 51"/>
          <p:cNvSpPr/>
          <p:nvPr/>
        </p:nvSpPr>
        <p:spPr>
          <a:xfrm>
            <a:off x="7730280" y="1028592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6" name="Text 45"/>
          <p:cNvSpPr/>
          <p:nvPr/>
        </p:nvSpPr>
        <p:spPr>
          <a:xfrm>
            <a:off x="5044680" y="11561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Email Address:</a:t>
            </a:r>
            <a:endParaRPr b="0" lang="en-US" sz="1600" strike="noStrike" u="none">
              <a:solidFill>
                <a:srgbClr val="000000"/>
              </a:solidFill>
              <a:uFillTx/>
              <a:latin typeface="Arial"/>
            </a:endParaRPr>
          </a:p>
        </p:txBody>
      </p:sp>
      <p:sp>
        <p:nvSpPr>
          <p:cNvPr id="167" name="Shape 52"/>
          <p:cNvSpPr/>
          <p:nvPr/>
        </p:nvSpPr>
        <p:spPr>
          <a:xfrm>
            <a:off x="7730280" y="11430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8" name="Text 46"/>
          <p:cNvSpPr/>
          <p:nvPr/>
        </p:nvSpPr>
        <p:spPr>
          <a:xfrm>
            <a:off x="5029560" y="12704400"/>
            <a:ext cx="227088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Confirm Email Address:</a:t>
            </a:r>
            <a:endParaRPr b="0" lang="en-US" sz="1600" strike="noStrike" u="none">
              <a:solidFill>
                <a:srgbClr val="000000"/>
              </a:solidFill>
              <a:uFillTx/>
              <a:latin typeface="Arial"/>
            </a:endParaRPr>
          </a:p>
        </p:txBody>
      </p:sp>
      <p:sp>
        <p:nvSpPr>
          <p:cNvPr id="169" name="Shape 53"/>
          <p:cNvSpPr/>
          <p:nvPr/>
        </p:nvSpPr>
        <p:spPr>
          <a:xfrm>
            <a:off x="7730280" y="12573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0" name="Text 47"/>
          <p:cNvSpPr/>
          <p:nvPr/>
        </p:nvSpPr>
        <p:spPr>
          <a:xfrm>
            <a:off x="5044680" y="13847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Time Zone:</a:t>
            </a:r>
            <a:endParaRPr b="0" lang="en-US" sz="1600" strike="noStrike" u="none">
              <a:solidFill>
                <a:srgbClr val="000000"/>
              </a:solidFill>
              <a:uFillTx/>
              <a:latin typeface="Arial"/>
            </a:endParaRPr>
          </a:p>
        </p:txBody>
      </p:sp>
      <p:sp>
        <p:nvSpPr>
          <p:cNvPr id="171" name="Shape 54"/>
          <p:cNvSpPr/>
          <p:nvPr/>
        </p:nvSpPr>
        <p:spPr>
          <a:xfrm>
            <a:off x="7730280" y="13716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2" name="Text 48"/>
          <p:cNvSpPr/>
          <p:nvPr/>
        </p:nvSpPr>
        <p:spPr>
          <a:xfrm>
            <a:off x="5044680" y="14990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Name:</a:t>
            </a:r>
            <a:endParaRPr b="0" lang="en-US" sz="1600" strike="noStrike" u="none">
              <a:solidFill>
                <a:srgbClr val="000000"/>
              </a:solidFill>
              <a:uFillTx/>
              <a:latin typeface="Arial"/>
            </a:endParaRPr>
          </a:p>
        </p:txBody>
      </p:sp>
      <p:sp>
        <p:nvSpPr>
          <p:cNvPr id="173" name="Shape 55"/>
          <p:cNvSpPr/>
          <p:nvPr/>
        </p:nvSpPr>
        <p:spPr>
          <a:xfrm>
            <a:off x="7730280" y="14859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4" name="Text 49"/>
          <p:cNvSpPr/>
          <p:nvPr/>
        </p:nvSpPr>
        <p:spPr>
          <a:xfrm>
            <a:off x="5044680" y="16133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Type:</a:t>
            </a:r>
            <a:endParaRPr b="0" lang="en-US" sz="1600" strike="noStrike" u="none">
              <a:solidFill>
                <a:srgbClr val="000000"/>
              </a:solidFill>
              <a:uFillTx/>
              <a:latin typeface="Arial"/>
            </a:endParaRPr>
          </a:p>
        </p:txBody>
      </p:sp>
      <p:sp>
        <p:nvSpPr>
          <p:cNvPr id="175" name="Shape 56"/>
          <p:cNvSpPr/>
          <p:nvPr/>
        </p:nvSpPr>
        <p:spPr>
          <a:xfrm>
            <a:off x="7730280" y="16002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6" name="Text 50"/>
          <p:cNvSpPr/>
          <p:nvPr/>
        </p:nvSpPr>
        <p:spPr>
          <a:xfrm>
            <a:off x="5044680" y="17276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Age:</a:t>
            </a:r>
            <a:endParaRPr b="0" lang="en-US" sz="1600" strike="noStrike" u="none">
              <a:solidFill>
                <a:srgbClr val="000000"/>
              </a:solidFill>
              <a:uFillTx/>
              <a:latin typeface="Arial"/>
            </a:endParaRPr>
          </a:p>
        </p:txBody>
      </p:sp>
      <p:sp>
        <p:nvSpPr>
          <p:cNvPr id="177" name="Shape 58"/>
          <p:cNvSpPr/>
          <p:nvPr/>
        </p:nvSpPr>
        <p:spPr>
          <a:xfrm>
            <a:off x="7730280" y="17145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8" name="Text 51"/>
          <p:cNvSpPr/>
          <p:nvPr/>
        </p:nvSpPr>
        <p:spPr>
          <a:xfrm>
            <a:off x="7877880" y="17145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10</a:t>
            </a:r>
            <a:endParaRPr b="0" lang="en-US" sz="1600" strike="noStrike" u="none">
              <a:solidFill>
                <a:srgbClr val="000000"/>
              </a:solidFill>
              <a:uFillTx/>
              <a:latin typeface="Arial"/>
            </a:endParaRPr>
          </a:p>
        </p:txBody>
      </p:sp>
      <p:sp>
        <p:nvSpPr>
          <p:cNvPr id="179" name="Text 52"/>
          <p:cNvSpPr/>
          <p:nvPr/>
        </p:nvSpPr>
        <p:spPr>
          <a:xfrm>
            <a:off x="7877880" y="1600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Dog</a:t>
            </a:r>
            <a:endParaRPr b="0" lang="en-US" sz="1600" strike="noStrike" u="none">
              <a:solidFill>
                <a:srgbClr val="000000"/>
              </a:solidFill>
              <a:uFillTx/>
              <a:latin typeface="Arial"/>
            </a:endParaRPr>
          </a:p>
        </p:txBody>
      </p:sp>
      <p:sp>
        <p:nvSpPr>
          <p:cNvPr id="180" name="Text 53"/>
          <p:cNvSpPr/>
          <p:nvPr/>
        </p:nvSpPr>
        <p:spPr>
          <a:xfrm>
            <a:off x="7877880" y="1485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Jack</a:t>
            </a:r>
            <a:endParaRPr b="0" lang="en-US" sz="1600" strike="noStrike" u="none">
              <a:solidFill>
                <a:srgbClr val="000000"/>
              </a:solidFill>
              <a:uFillTx/>
              <a:latin typeface="Arial"/>
            </a:endParaRPr>
          </a:p>
        </p:txBody>
      </p:sp>
      <p:sp>
        <p:nvSpPr>
          <p:cNvPr id="181" name="Text 54"/>
          <p:cNvSpPr/>
          <p:nvPr/>
        </p:nvSpPr>
        <p:spPr>
          <a:xfrm>
            <a:off x="7877880" y="137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UTC-6:00</a:t>
            </a:r>
            <a:endParaRPr b="0" lang="en-US" sz="1600" strike="noStrike" u="none">
              <a:solidFill>
                <a:srgbClr val="000000"/>
              </a:solidFill>
              <a:uFillTx/>
              <a:latin typeface="Arial"/>
            </a:endParaRPr>
          </a:p>
        </p:txBody>
      </p:sp>
      <p:sp>
        <p:nvSpPr>
          <p:cNvPr id="182" name="Text 55"/>
          <p:cNvSpPr/>
          <p:nvPr/>
        </p:nvSpPr>
        <p:spPr>
          <a:xfrm>
            <a:off x="7877880" y="1258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183" name="Text 56"/>
          <p:cNvSpPr/>
          <p:nvPr/>
        </p:nvSpPr>
        <p:spPr>
          <a:xfrm>
            <a:off x="7877880" y="1143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184" name="Text 57"/>
          <p:cNvSpPr/>
          <p:nvPr/>
        </p:nvSpPr>
        <p:spPr>
          <a:xfrm>
            <a:off x="7877880" y="10278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1(800)123-4567</a:t>
            </a:r>
            <a:endParaRPr b="0" lang="en-US" sz="1600" strike="noStrike" u="none">
              <a:solidFill>
                <a:srgbClr val="000000"/>
              </a:solidFill>
              <a:uFillTx/>
              <a:latin typeface="Arial"/>
            </a:endParaRPr>
          </a:p>
        </p:txBody>
      </p:sp>
      <p:sp>
        <p:nvSpPr>
          <p:cNvPr id="185" name="Text 58"/>
          <p:cNvSpPr/>
          <p:nvPr/>
        </p:nvSpPr>
        <p:spPr>
          <a:xfrm>
            <a:off x="7877880" y="92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 Doe</a:t>
            </a:r>
            <a:endParaRPr b="0" lang="en-US" sz="1600" strike="noStrike" u="none">
              <a:solidFill>
                <a:srgbClr val="000000"/>
              </a:solidFill>
              <a:uFillTx/>
              <a:latin typeface="Arial"/>
            </a:endParaRPr>
          </a:p>
        </p:txBody>
      </p:sp>
      <p:pic>
        <p:nvPicPr>
          <p:cNvPr id="186" name="Image 245" descr=" ">
            <a:hlinkClick r:id="" action="ppaction://hlinkshowjump?jump=previousslide"/>
            <a:hlinkClick r:id="rId61" action="ppaction://hlinksldjump"/>
          </p:cNvPr>
          <p:cNvPicPr/>
          <p:nvPr/>
        </p:nvPicPr>
        <p:blipFill>
          <a:blip r:embed="rId62"/>
          <a:stretch/>
        </p:blipFill>
        <p:spPr>
          <a:xfrm>
            <a:off x="8304120" y="19202400"/>
            <a:ext cx="1754280" cy="761040"/>
          </a:xfrm>
          <a:prstGeom prst="rect">
            <a:avLst/>
          </a:prstGeom>
          <a:noFill/>
          <a:ln w="0">
            <a:noFill/>
          </a:ln>
        </p:spPr>
      </p:pic>
      <p:sp>
        <p:nvSpPr>
          <p:cNvPr id="187" name="Text 84"/>
          <p:cNvSpPr/>
          <p:nvPr/>
        </p:nvSpPr>
        <p:spPr>
          <a:xfrm>
            <a:off x="8304120" y="19202400"/>
            <a:ext cx="17542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Submit</a:t>
            </a:r>
            <a:endParaRPr b="0" lang="en-US" sz="1600" strike="noStrike" u="none">
              <a:solidFill>
                <a:srgbClr val="000000"/>
              </a:solidFill>
              <a:uFillTx/>
              <a:latin typeface="Arial"/>
            </a:endParaRPr>
          </a:p>
        </p:txBody>
      </p:sp>
      <p:pic>
        <p:nvPicPr>
          <p:cNvPr id="188" name="Image 61" descr=" ">
            <a:hlinkClick r:id="" action="ppaction://hlinkshowjump?jump=firstslide"/>
          </p:cNvPr>
          <p:cNvPicPr/>
          <p:nvPr/>
        </p:nvPicPr>
        <p:blipFill>
          <a:blip r:embed="rId63"/>
          <a:stretch/>
        </p:blipFill>
        <p:spPr>
          <a:xfrm>
            <a:off x="4673520" y="622080"/>
            <a:ext cx="1754280" cy="761040"/>
          </a:xfrm>
          <a:prstGeom prst="rect">
            <a:avLst/>
          </a:prstGeom>
          <a:noFill/>
          <a:ln w="0">
            <a:noFill/>
          </a:ln>
        </p:spPr>
      </p:pic>
      <p:sp>
        <p:nvSpPr>
          <p:cNvPr id="189" name="Text 32">
            <a:hlinkClick r:id="rId64"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190" name="Text 34">
            <a:hlinkClick r:id="rId65"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191" name="Text 35">
            <a:hlinkClick r:id="rId66"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192" name="Text 36">
            <a:hlinkClick r:id="" action="ppaction://hlinkshowjump?jump=previous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193" name="Text 38">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Home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4" name="Image 75" descr=" "/>
          <p:cNvPicPr/>
          <p:nvPr/>
        </p:nvPicPr>
        <p:blipFill>
          <a:blip r:embed="rId1"/>
          <a:stretch/>
        </p:blipFill>
        <p:spPr>
          <a:xfrm>
            <a:off x="0" y="25321320"/>
            <a:ext cx="18287280" cy="4697640"/>
          </a:xfrm>
          <a:prstGeom prst="rect">
            <a:avLst/>
          </a:prstGeom>
          <a:noFill/>
          <a:ln w="0">
            <a:noFill/>
          </a:ln>
        </p:spPr>
      </p:pic>
      <p:sp>
        <p:nvSpPr>
          <p:cNvPr id="195" name="Text 59"/>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196" name="Shape 59"/>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97" name="Image 76"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198" name="Image 77"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199" name="Image 78"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200" name="Image 79"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201" name="Shape 60"/>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02" name="Image 80"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203" name="Text 60">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204" name="Shape 61"/>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05" name="Image 81" descr=" "/>
          <p:cNvPicPr/>
          <p:nvPr/>
        </p:nvPicPr>
        <p:blipFill>
          <a:blip r:embed="rId13"/>
          <a:stretch/>
        </p:blipFill>
        <p:spPr>
          <a:xfrm>
            <a:off x="5753160" y="25765560"/>
            <a:ext cx="1751760" cy="761040"/>
          </a:xfrm>
          <a:prstGeom prst="rect">
            <a:avLst/>
          </a:prstGeom>
          <a:noFill/>
          <a:ln w="0">
            <a:noFill/>
          </a:ln>
        </p:spPr>
      </p:pic>
      <p:sp>
        <p:nvSpPr>
          <p:cNvPr id="206" name="Text 61">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207" name="Shape 62"/>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8" name="Text 62">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209" name="Shape 63"/>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0" name="Text 63">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211" name="Shape 64"/>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2" name="Text 64">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213" name="Shape 65"/>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4" name="Text 65">
            <a:hlinkClick r:id="" action="ppaction://hlinkshowjump?jump=next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pic>
        <p:nvPicPr>
          <p:cNvPr id="215" name="Image 84" descr=" "/>
          <p:cNvPicPr/>
          <p:nvPr/>
        </p:nvPicPr>
        <p:blipFill>
          <a:blip r:embed="rId17"/>
          <a:stretch/>
        </p:blipFill>
        <p:spPr>
          <a:xfrm>
            <a:off x="0" y="20673360"/>
            <a:ext cx="18287280" cy="4646880"/>
          </a:xfrm>
          <a:prstGeom prst="rect">
            <a:avLst/>
          </a:prstGeom>
          <a:noFill/>
          <a:ln w="0">
            <a:noFill/>
          </a:ln>
        </p:spPr>
      </p:pic>
      <p:pic>
        <p:nvPicPr>
          <p:cNvPr id="216" name="Image 85" descr=" "/>
          <p:cNvPicPr/>
          <p:nvPr/>
        </p:nvPicPr>
        <p:blipFill>
          <a:blip r:embed="rId18"/>
          <a:stretch/>
        </p:blipFill>
        <p:spPr>
          <a:xfrm>
            <a:off x="1371600" y="20673360"/>
            <a:ext cx="15540120" cy="4646880"/>
          </a:xfrm>
          <a:prstGeom prst="rect">
            <a:avLst/>
          </a:prstGeom>
          <a:noFill/>
          <a:ln w="0">
            <a:noFill/>
          </a:ln>
        </p:spPr>
      </p:pic>
      <p:sp>
        <p:nvSpPr>
          <p:cNvPr id="217" name="Text 66"/>
          <p:cNvSpPr/>
          <p:nvPr/>
        </p:nvSpPr>
        <p:spPr>
          <a:xfrm>
            <a:off x="2173680" y="21985920"/>
            <a:ext cx="13854960" cy="303444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Vaccinations &amp; Medications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You should always consult with your veterinarian, but there is a core set of vaccines that are typically recommended. Vaccines that reduce the exposure risk to things such as hepatitis, rabies, and parvovirus. Others may be determined by your vet depending on the environment in which the dog resides. Some of these include Bordetella bronchiseptica, Borrelia burgdorferi, and Leptospira bacteria.</a:t>
            </a:r>
            <a:endParaRPr b="0" lang="en-US" sz="2000" strike="noStrike" u="none">
              <a:solidFill>
                <a:srgbClr val="000000"/>
              </a:solidFill>
              <a:uFillTx/>
              <a:latin typeface="Arial"/>
            </a:endParaRPr>
          </a:p>
        </p:txBody>
      </p:sp>
      <p:sp>
        <p:nvSpPr>
          <p:cNvPr id="218" name="Shape 66"/>
          <p:cNvSpPr/>
          <p:nvPr/>
        </p:nvSpPr>
        <p:spPr>
          <a:xfrm>
            <a:off x="-12600" y="10894680"/>
            <a:ext cx="18312840" cy="977868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219" name="Image 88" descr=" "/>
          <p:cNvPicPr/>
          <p:nvPr/>
        </p:nvPicPr>
        <p:blipFill>
          <a:blip r:embed="rId19"/>
          <a:stretch/>
        </p:blipFill>
        <p:spPr>
          <a:xfrm>
            <a:off x="1371600" y="10894680"/>
            <a:ext cx="6958800" cy="9778680"/>
          </a:xfrm>
          <a:prstGeom prst="rect">
            <a:avLst/>
          </a:prstGeom>
          <a:noFill/>
          <a:ln w="0">
            <a:noFill/>
          </a:ln>
        </p:spPr>
      </p:pic>
      <p:sp>
        <p:nvSpPr>
          <p:cNvPr id="220" name="Text 67"/>
          <p:cNvSpPr/>
          <p:nvPr/>
        </p:nvSpPr>
        <p:spPr>
          <a:xfrm>
            <a:off x="1634040" y="11232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Diet &amp; Exercise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Throughout dogs’ lifespans, they should generally be fed fewer meals as they mature. Puppies should be nursed the first two months, then introduced to three meals per day when they are about three to six months years old. Their food intake should be reduced to two meals per day when they are six months to one year old and finally reduced to one meal after they reach one year old. And a dog’s typical body mass is composed of somewhere between 60 and 70 percent water. The ASPCA says just a 10 percent decrease in body water can cause illness, and a 15 percent loss can cause death, so make sure you keep your pooch hydrated!</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Much like humans, dogs need to have a healthy level of activity to keep their organs healthy, as well as sun and fresh air. The minimum recommended time for exercise varies greatly with breed and size differences, but generally a range of 30–120 minutes of exercise is recommended per day! Can you imagine exercising two hours per day? OK, I know that wouldn't bother some of you reading this. But the thought of it to me makes me cringe! And by the way, exercising your dog does not mean you are being challenged to a push-up contest. Brisk walks are OK too! You can also choose from a variety of toys to encourage physical activity; just be sure they are age appropriate and do not pose a choking hazard. Pay careful attention to toys that require supervision.</a:t>
            </a:r>
            <a:endParaRPr b="0" lang="en-US" sz="1800" strike="noStrike" u="none">
              <a:solidFill>
                <a:srgbClr val="000000"/>
              </a:solidFill>
              <a:uFillTx/>
              <a:latin typeface="Arial"/>
            </a:endParaRPr>
          </a:p>
        </p:txBody>
      </p:sp>
      <p:pic>
        <p:nvPicPr>
          <p:cNvPr id="221" name="Image 89" descr=" "/>
          <p:cNvPicPr/>
          <p:nvPr/>
        </p:nvPicPr>
        <p:blipFill>
          <a:blip r:embed="rId20"/>
          <a:stretch/>
        </p:blipFill>
        <p:spPr>
          <a:xfrm>
            <a:off x="9944280" y="10894680"/>
            <a:ext cx="6958800" cy="9778680"/>
          </a:xfrm>
          <a:prstGeom prst="rect">
            <a:avLst/>
          </a:prstGeom>
          <a:noFill/>
          <a:ln w="0">
            <a:noFill/>
          </a:ln>
        </p:spPr>
      </p:pic>
      <p:sp>
        <p:nvSpPr>
          <p:cNvPr id="222" name="Text 68"/>
          <p:cNvSpPr/>
          <p:nvPr/>
        </p:nvSpPr>
        <p:spPr>
          <a:xfrm>
            <a:off x="10253880" y="1257300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Grooming &amp; Handling</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Keeping your furry family member clean is important to its health. So be sure to brush frequently to reduce the amount of shedding and prevent matted and tangled fur that can prove to be extremely difficult to remove. Check for insects such as ticks and fleas, especially after visiting heavily wooded areas. Bathing is not only important to your dog’s health but can be an exercise depending on how strong willed the dog is. Rinse all of the soap out, as any residual soap can result in a rash. Be sure the soap is formulated for your puppy or dog, since harsh soaps can cause allergic reactions. And as always, be careful how you handle your loved one. No matter the size of your dog, you need to be cautious as you carry your canine. If you have a small dog, then cradle the pup with one hand under the chest and the forearm supporting the back half. If it is a large dog, reach under the belly with both your arms perpendicular to the dog, and use each arm to support the chest and rear as you lift.</a:t>
            </a:r>
            <a:endParaRPr b="0" lang="en-US" sz="1800" strike="noStrike" u="none">
              <a:solidFill>
                <a:srgbClr val="000000"/>
              </a:solidFill>
              <a:uFillTx/>
              <a:latin typeface="Arial"/>
            </a:endParaRPr>
          </a:p>
        </p:txBody>
      </p:sp>
      <p:sp>
        <p:nvSpPr>
          <p:cNvPr id="223" name="Shape 67"/>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24" name="Image 90" descr=" "/>
          <p:cNvPicPr/>
          <p:nvPr/>
        </p:nvPicPr>
        <p:blipFill>
          <a:blip r:embed="rId21"/>
          <a:stretch/>
        </p:blipFill>
        <p:spPr>
          <a:xfrm>
            <a:off x="0" y="6247800"/>
            <a:ext cx="18287280" cy="4646880"/>
          </a:xfrm>
          <a:prstGeom prst="rect">
            <a:avLst/>
          </a:prstGeom>
          <a:noFill/>
          <a:ln w="0">
            <a:noFill/>
          </a:ln>
        </p:spPr>
      </p:pic>
      <p:pic>
        <p:nvPicPr>
          <p:cNvPr id="225" name="Image 91" descr=" "/>
          <p:cNvPicPr/>
          <p:nvPr/>
        </p:nvPicPr>
        <p:blipFill>
          <a:blip r:embed="rId22"/>
          <a:stretch/>
        </p:blipFill>
        <p:spPr>
          <a:xfrm>
            <a:off x="1372680" y="6247800"/>
            <a:ext cx="15529320" cy="4646880"/>
          </a:xfrm>
          <a:prstGeom prst="rect">
            <a:avLst/>
          </a:prstGeom>
          <a:noFill/>
          <a:ln w="0">
            <a:noFill/>
          </a:ln>
        </p:spPr>
      </p:pic>
      <p:sp>
        <p:nvSpPr>
          <p:cNvPr id="226" name="Text 69"/>
          <p:cNvSpPr/>
          <p:nvPr/>
        </p:nvSpPr>
        <p:spPr>
          <a:xfrm>
            <a:off x="2209680" y="736344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The domestic dog is an extremely social animal and offers a diverse variety of choices as there are well over 300 breeds recognized by the World Canine Organization. Adopting a dog offers mutual benefits between dog and owner. Many studies cite the social benefits of having a companion as well as the reduced feelings of loneliness from adopting a dog. Studies even show medical indicators such as reduced blood pressure and improved lipid profiles. If you have a dog, it is important to make sure that you care for your dog; be mindful of what you feed your dog and provide enough opportunities for exercise. In this page, you will find more information about how to care for your pets throughout the various stages of their lives.</a:t>
            </a:r>
            <a:endParaRPr b="0" lang="en-US" sz="2000" strike="noStrike" u="none">
              <a:solidFill>
                <a:srgbClr val="000000"/>
              </a:solidFill>
              <a:uFillTx/>
              <a:latin typeface="Arial"/>
            </a:endParaRPr>
          </a:p>
        </p:txBody>
      </p:sp>
      <p:pic>
        <p:nvPicPr>
          <p:cNvPr id="227" name="Image 95" descr=" "/>
          <p:cNvPicPr/>
          <p:nvPr/>
        </p:nvPicPr>
        <p:blipFill>
          <a:blip r:embed="rId23">
            <a:extLst>
              <a:ext uri="{96DAC541-7B7A-43D3-8B79-37D633B846F1}">
                <asvg:svgBlip xmlns:asvg="http://schemas.microsoft.com/office/drawing/2016/SVG/main" r:embed="rId24"/>
              </a:ext>
            </a:extLst>
          </a:blip>
          <a:stretch/>
        </p:blipFill>
        <p:spPr>
          <a:xfrm>
            <a:off x="13663080" y="1981800"/>
            <a:ext cx="4660200" cy="2284920"/>
          </a:xfrm>
          <a:prstGeom prst="rect">
            <a:avLst/>
          </a:prstGeom>
          <a:noFill/>
          <a:ln w="0">
            <a:noFill/>
          </a:ln>
        </p:spPr>
      </p:pic>
      <p:sp>
        <p:nvSpPr>
          <p:cNvPr id="228" name="Shape 68"/>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9" name="Text 70"/>
          <p:cNvSpPr/>
          <p:nvPr/>
        </p:nvSpPr>
        <p:spPr>
          <a:xfrm>
            <a:off x="7945920" y="4996800"/>
            <a:ext cx="253368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3000" strike="noStrike" u="none">
                <a:solidFill>
                  <a:srgbClr val="676767"/>
                </a:solidFill>
                <a:uFillTx/>
                <a:latin typeface="Open Sans Bold"/>
                <a:ea typeface="Open Sans Bold"/>
              </a:rPr>
              <a:t>Dogs</a:t>
            </a:r>
            <a:endParaRPr b="0" lang="en-US" sz="3000" strike="noStrike" u="none">
              <a:solidFill>
                <a:srgbClr val="000000"/>
              </a:solidFill>
              <a:uFillTx/>
              <a:latin typeface="Arial"/>
            </a:endParaRPr>
          </a:p>
        </p:txBody>
      </p:sp>
      <p:pic>
        <p:nvPicPr>
          <p:cNvPr id="230" name="Image 96" descr=" "/>
          <p:cNvPicPr/>
          <p:nvPr/>
        </p:nvPicPr>
        <p:blipFill>
          <a:blip r:embed="rId25"/>
          <a:stretch/>
        </p:blipFill>
        <p:spPr>
          <a:xfrm>
            <a:off x="0" y="0"/>
            <a:ext cx="18287280" cy="2005560"/>
          </a:xfrm>
          <a:prstGeom prst="rect">
            <a:avLst/>
          </a:prstGeom>
          <a:noFill/>
          <a:ln w="0">
            <a:noFill/>
          </a:ln>
        </p:spPr>
      </p:pic>
      <p:pic>
        <p:nvPicPr>
          <p:cNvPr id="231" name="Image 97" descr=" ">
            <a:hlinkClick r:id="" action="ppaction://hlinkshowjump?jump=firstslide"/>
          </p:cNvPr>
          <p:cNvPicPr/>
          <p:nvPr/>
        </p:nvPicPr>
        <p:blipFill>
          <a:blip r:embed="rId26">
            <a:extLst>
              <a:ext uri="{96DAC541-7B7A-43D3-8B79-37D633B846F1}">
                <asvg:svgBlip xmlns:asvg="http://schemas.microsoft.com/office/drawing/2016/SVG/main" r:embed="rId27"/>
              </a:ext>
            </a:extLst>
          </a:blip>
          <a:stretch/>
        </p:blipFill>
        <p:spPr>
          <a:xfrm>
            <a:off x="152280" y="114120"/>
            <a:ext cx="1726920" cy="1776960"/>
          </a:xfrm>
          <a:prstGeom prst="rect">
            <a:avLst/>
          </a:prstGeom>
          <a:noFill/>
          <a:ln w="0">
            <a:noFill/>
          </a:ln>
        </p:spPr>
      </p:pic>
      <p:sp>
        <p:nvSpPr>
          <p:cNvPr id="232" name="Text 71">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233" name="Shape 69"/>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4" name="Shape 70"/>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5" name="Shape 71"/>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6" name="Shape 72"/>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7" name="Shape 73"/>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8" name="Shape 74"/>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9" name="Shape 75"/>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0" name="Shape 76">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1" name="Shape 77"/>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2" name="Text 77"/>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243" name="Shape 78"/>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44" name="Image 99" descr=" "/>
          <p:cNvPicPr/>
          <p:nvPr/>
        </p:nvPicPr>
        <p:blipFill>
          <a:blip r:embed="rId28"/>
          <a:stretch/>
        </p:blipFill>
        <p:spPr>
          <a:xfrm>
            <a:off x="17589240" y="850680"/>
            <a:ext cx="304200" cy="304200"/>
          </a:xfrm>
          <a:prstGeom prst="rect">
            <a:avLst/>
          </a:prstGeom>
          <a:noFill/>
          <a:ln w="0">
            <a:noFill/>
          </a:ln>
        </p:spPr>
      </p:pic>
      <p:pic>
        <p:nvPicPr>
          <p:cNvPr id="245" name="Image 100" descr=" "/>
          <p:cNvPicPr/>
          <p:nvPr/>
        </p:nvPicPr>
        <p:blipFill>
          <a:blip r:embed="rId29">
            <a:extLst>
              <a:ext uri="{96DAC541-7B7A-43D3-8B79-37D633B846F1}">
                <asvg:svgBlip xmlns:asvg="http://schemas.microsoft.com/office/drawing/2016/SVG/main" r:embed="rId30"/>
              </a:ext>
            </a:extLst>
          </a:blip>
          <a:stretch/>
        </p:blipFill>
        <p:spPr>
          <a:xfrm>
            <a:off x="17627400" y="888840"/>
            <a:ext cx="221400" cy="221400"/>
          </a:xfrm>
          <a:prstGeom prst="rect">
            <a:avLst/>
          </a:prstGeom>
          <a:noFill/>
          <a:ln w="0">
            <a:noFill/>
          </a:ln>
        </p:spPr>
      </p:pic>
      <p:sp>
        <p:nvSpPr>
          <p:cNvPr id="246" name="Shape 79"/>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7" name="Shape 80"/>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48" name="Image 101" descr=" "/>
          <p:cNvPicPr/>
          <p:nvPr/>
        </p:nvPicPr>
        <p:blipFill>
          <a:blip r:embed="rId31"/>
          <a:stretch/>
        </p:blipFill>
        <p:spPr>
          <a:xfrm>
            <a:off x="4572000" y="1618920"/>
            <a:ext cx="304200" cy="304200"/>
          </a:xfrm>
          <a:prstGeom prst="rect">
            <a:avLst/>
          </a:prstGeom>
          <a:noFill/>
          <a:ln w="0">
            <a:noFill/>
          </a:ln>
        </p:spPr>
      </p:pic>
      <p:pic>
        <p:nvPicPr>
          <p:cNvPr id="249" name="Image 102" descr=" "/>
          <p:cNvPicPr/>
          <p:nvPr/>
        </p:nvPicPr>
        <p:blipFill>
          <a:blip r:embed="rId32">
            <a:extLst>
              <a:ext uri="{96DAC541-7B7A-43D3-8B79-37D633B846F1}">
                <asvg:svgBlip xmlns:asvg="http://schemas.microsoft.com/office/drawing/2016/SVG/main" r:embed="rId33"/>
              </a:ext>
            </a:extLst>
          </a:blip>
          <a:stretch/>
        </p:blipFill>
        <p:spPr>
          <a:xfrm>
            <a:off x="4681440" y="1695240"/>
            <a:ext cx="93240" cy="151560"/>
          </a:xfrm>
          <a:prstGeom prst="rect">
            <a:avLst/>
          </a:prstGeom>
          <a:noFill/>
          <a:ln w="0">
            <a:noFill/>
          </a:ln>
        </p:spPr>
      </p:pic>
      <p:pic>
        <p:nvPicPr>
          <p:cNvPr id="250" name="Image 103" descr=" ">
            <a:hlinkClick r:id="rId34" action="ppaction://hlinksldjump"/>
          </p:cNvPr>
          <p:cNvPicPr/>
          <p:nvPr/>
        </p:nvPicPr>
        <p:blipFill>
          <a:blip r:embed="rId35"/>
          <a:stretch/>
        </p:blipFill>
        <p:spPr>
          <a:xfrm>
            <a:off x="4978440" y="1618920"/>
            <a:ext cx="596160" cy="310320"/>
          </a:xfrm>
          <a:prstGeom prst="rect">
            <a:avLst/>
          </a:prstGeom>
          <a:noFill/>
          <a:ln w="0">
            <a:noFill/>
          </a:ln>
        </p:spPr>
      </p:pic>
      <p:sp>
        <p:nvSpPr>
          <p:cNvPr id="251" name="Text 78">
            <a:hlinkClick r:id="rId36" action="ppaction://hlinksldjump"/>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Dogs</a:t>
            </a:r>
            <a:endParaRPr b="0" lang="en-US" sz="1600" strike="noStrike" u="none">
              <a:solidFill>
                <a:srgbClr val="000000"/>
              </a:solidFill>
              <a:uFillTx/>
              <a:latin typeface="Arial"/>
            </a:endParaRPr>
          </a:p>
        </p:txBody>
      </p:sp>
      <p:pic>
        <p:nvPicPr>
          <p:cNvPr id="252" name="Image 104" descr=" "/>
          <p:cNvPicPr/>
          <p:nvPr/>
        </p:nvPicPr>
        <p:blipFill>
          <a:blip r:embed="rId37"/>
          <a:stretch/>
        </p:blipFill>
        <p:spPr>
          <a:xfrm>
            <a:off x="4978440" y="1923840"/>
            <a:ext cx="596160" cy="0"/>
          </a:xfrm>
          <a:prstGeom prst="rect">
            <a:avLst/>
          </a:prstGeom>
          <a:noFill/>
          <a:ln w="0">
            <a:noFill/>
          </a:ln>
        </p:spPr>
      </p:pic>
      <p:sp>
        <p:nvSpPr>
          <p:cNvPr id="253" name="Shape 81"/>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54" name="Image 105" descr=" ">
            <a:hlinkClick r:id="" action="ppaction://hlinkshowjump?jump=lastslide"/>
          </p:cNvPr>
          <p:cNvPicPr/>
          <p:nvPr/>
        </p:nvPicPr>
        <p:blipFill>
          <a:blip r:embed="rId38">
            <a:extLst>
              <a:ext uri="{96DAC541-7B7A-43D3-8B79-37D633B846F1}">
                <asvg:svgBlip xmlns:asvg="http://schemas.microsoft.com/office/drawing/2016/SVG/main" r:embed="rId39"/>
              </a:ext>
            </a:extLst>
          </a:blip>
          <a:stretch/>
        </p:blipFill>
        <p:spPr>
          <a:xfrm>
            <a:off x="14160600" y="1498320"/>
            <a:ext cx="544320" cy="396000"/>
          </a:xfrm>
          <a:prstGeom prst="rect">
            <a:avLst/>
          </a:prstGeom>
          <a:noFill/>
          <a:ln w="0">
            <a:noFill/>
          </a:ln>
        </p:spPr>
      </p:pic>
      <p:pic>
        <p:nvPicPr>
          <p:cNvPr id="255" name="Image 106" descr=" ">
            <a:hlinkClick r:id="" action="ppaction://hlinkshowjump?jump=lastslide"/>
          </p:cNvPr>
          <p:cNvPicPr/>
          <p:nvPr/>
        </p:nvPicPr>
        <p:blipFill>
          <a:blip r:embed="rId40">
            <a:extLst>
              <a:ext uri="{96DAC541-7B7A-43D3-8B79-37D633B846F1}">
                <asvg:svgBlip xmlns:asvg="http://schemas.microsoft.com/office/drawing/2016/SVG/main" r:embed="rId41"/>
              </a:ext>
            </a:extLst>
          </a:blip>
          <a:stretch/>
        </p:blipFill>
        <p:spPr>
          <a:xfrm>
            <a:off x="15059520" y="1498320"/>
            <a:ext cx="396000" cy="396000"/>
          </a:xfrm>
          <a:prstGeom prst="rect">
            <a:avLst/>
          </a:prstGeom>
          <a:noFill/>
          <a:ln w="0">
            <a:noFill/>
          </a:ln>
        </p:spPr>
      </p:pic>
      <p:pic>
        <p:nvPicPr>
          <p:cNvPr id="256" name="Image 107" descr=" ">
            <a:hlinkClick r:id="" action="ppaction://hlinkshowjump?jump=lastslide"/>
          </p:cNvPr>
          <p:cNvPicPr/>
          <p:nvPr/>
        </p:nvPicPr>
        <p:blipFill>
          <a:blip r:embed="rId42">
            <a:extLst>
              <a:ext uri="{96DAC541-7B7A-43D3-8B79-37D633B846F1}">
                <asvg:svgBlip xmlns:asvg="http://schemas.microsoft.com/office/drawing/2016/SVG/main" r:embed="rId43"/>
              </a:ext>
            </a:extLst>
          </a:blip>
          <a:stretch/>
        </p:blipFill>
        <p:spPr>
          <a:xfrm>
            <a:off x="15810120" y="1498320"/>
            <a:ext cx="212760" cy="396000"/>
          </a:xfrm>
          <a:prstGeom prst="rect">
            <a:avLst/>
          </a:prstGeom>
          <a:noFill/>
          <a:ln w="0">
            <a:noFill/>
          </a:ln>
        </p:spPr>
      </p:pic>
      <p:pic>
        <p:nvPicPr>
          <p:cNvPr id="257" name="Image 108" descr=" ">
            <a:hlinkClick r:id="" action="ppaction://hlinkshowjump?jump=lastslide"/>
          </p:cNvPr>
          <p:cNvPicPr/>
          <p:nvPr/>
        </p:nvPicPr>
        <p:blipFill>
          <a:blip r:embed="rId44">
            <a:extLst>
              <a:ext uri="{96DAC541-7B7A-43D3-8B79-37D633B846F1}">
                <asvg:svgBlip xmlns:asvg="http://schemas.microsoft.com/office/drawing/2016/SVG/main" r:embed="rId45"/>
              </a:ext>
            </a:extLst>
          </a:blip>
          <a:stretch/>
        </p:blipFill>
        <p:spPr>
          <a:xfrm>
            <a:off x="16377480" y="1498320"/>
            <a:ext cx="487440" cy="396000"/>
          </a:xfrm>
          <a:prstGeom prst="rect">
            <a:avLst/>
          </a:prstGeom>
          <a:noFill/>
          <a:ln w="0">
            <a:noFill/>
          </a:ln>
        </p:spPr>
      </p:pic>
      <p:sp>
        <p:nvSpPr>
          <p:cNvPr id="258" name="Shape 90">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59" name="Image 110" descr=" "/>
          <p:cNvPicPr/>
          <p:nvPr/>
        </p:nvPicPr>
        <p:blipFill>
          <a:blip r:embed="rId46">
            <a:extLst>
              <a:ext uri="{96DAC541-7B7A-43D3-8B79-37D633B846F1}">
                <asvg:svgBlip xmlns:asvg="http://schemas.microsoft.com/office/drawing/2016/SVG/main" r:embed="rId47"/>
              </a:ext>
            </a:extLst>
          </a:blip>
          <a:stretch/>
        </p:blipFill>
        <p:spPr>
          <a:xfrm>
            <a:off x="17627760" y="889200"/>
            <a:ext cx="221400" cy="221400"/>
          </a:xfrm>
          <a:prstGeom prst="rect">
            <a:avLst/>
          </a:prstGeom>
          <a:noFill/>
          <a:ln w="0">
            <a:noFill/>
          </a:ln>
        </p:spPr>
      </p:pic>
      <p:pic>
        <p:nvPicPr>
          <p:cNvPr id="260" name="" descr=""/>
          <p:cNvPicPr/>
          <p:nvPr/>
        </p:nvPicPr>
        <p:blipFill>
          <a:blip r:embed="rId48"/>
          <a:stretch/>
        </p:blipFill>
        <p:spPr>
          <a:xfrm>
            <a:off x="7651800" y="2005560"/>
            <a:ext cx="3123720" cy="2261160"/>
          </a:xfrm>
          <a:prstGeom prst="rect">
            <a:avLst/>
          </a:prstGeom>
          <a:noFill/>
          <a:ln w="0">
            <a:noFill/>
          </a:ln>
        </p:spPr>
      </p:pic>
      <p:pic>
        <p:nvPicPr>
          <p:cNvPr id="261" name="" descr=""/>
          <p:cNvPicPr/>
          <p:nvPr/>
        </p:nvPicPr>
        <p:blipFill>
          <a:blip r:embed="rId49"/>
          <a:stretch/>
        </p:blipFill>
        <p:spPr>
          <a:xfrm>
            <a:off x="0" y="2007000"/>
            <a:ext cx="4342680" cy="2259720"/>
          </a:xfrm>
          <a:prstGeom prst="rect">
            <a:avLst/>
          </a:prstGeom>
          <a:noFill/>
          <a:ln w="0">
            <a:noFill/>
          </a:ln>
        </p:spPr>
      </p:pic>
      <p:sp>
        <p:nvSpPr>
          <p:cNvPr id="262" name="Text 73">
            <a:hlinkClick r:id="rId50"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263" name="Text 74">
            <a:hlinkClick r:id="rId51"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264" name="Text 75">
            <a:hlinkClick r:id="" action="ppaction://hlinkshowjump?jump=next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265" name="Text 72">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266" name="Text 76"/>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Dogs</a:t>
            </a:r>
            <a:endParaRPr b="0" lang="en-US" sz="1600" strike="noStrike" u="none">
              <a:solidFill>
                <a:srgbClr val="000000"/>
              </a:solidFill>
              <a:uFillTx/>
              <a:latin typeface="Arial"/>
            </a:endParaRPr>
          </a:p>
        </p:txBody>
      </p:sp>
      <p:pic>
        <p:nvPicPr>
          <p:cNvPr id="267" name="Image 98" descr=" ">
            <a:hlinkClick r:id="rId52" action="ppaction://hlinksldjump"/>
          </p:cNvPr>
          <p:cNvPicPr/>
          <p:nvPr/>
        </p:nvPicPr>
        <p:blipFill>
          <a:blip r:embed="rId53"/>
          <a:stretch/>
        </p:blipFill>
        <p:spPr>
          <a:xfrm>
            <a:off x="6438240" y="622080"/>
            <a:ext cx="1754280" cy="761040"/>
          </a:xfrm>
          <a:prstGeom prst="rect">
            <a:avLst/>
          </a:prstGeom>
          <a:noFill/>
          <a:ln w="0">
            <a:noFill/>
          </a:ln>
        </p:spPr>
      </p:pic>
      <p:sp>
        <p:nvSpPr>
          <p:cNvPr id="268" name="Text 109"/>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Dogs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9" name="Image 86" descr=" "/>
          <p:cNvPicPr/>
          <p:nvPr/>
        </p:nvPicPr>
        <p:blipFill>
          <a:blip r:embed="rId1"/>
          <a:stretch/>
        </p:blipFill>
        <p:spPr>
          <a:xfrm>
            <a:off x="0" y="25321320"/>
            <a:ext cx="18287280" cy="4697640"/>
          </a:xfrm>
          <a:prstGeom prst="rect">
            <a:avLst/>
          </a:prstGeom>
          <a:noFill/>
          <a:ln w="0">
            <a:noFill/>
          </a:ln>
        </p:spPr>
      </p:pic>
      <p:sp>
        <p:nvSpPr>
          <p:cNvPr id="270" name="Text 103"/>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271" name="Shape 140"/>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72" name="Image 87"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273" name="Image 92"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274" name="Image 93"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275" name="Image 94"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276" name="Shape 141"/>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77" name="Image 118"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278" name="Text 104">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279" name="Shape 142"/>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80" name="Image 119" descr=" "/>
          <p:cNvPicPr/>
          <p:nvPr/>
        </p:nvPicPr>
        <p:blipFill>
          <a:blip r:embed="rId13"/>
          <a:stretch/>
        </p:blipFill>
        <p:spPr>
          <a:xfrm>
            <a:off x="5753160" y="25765560"/>
            <a:ext cx="1751760" cy="761040"/>
          </a:xfrm>
          <a:prstGeom prst="rect">
            <a:avLst/>
          </a:prstGeom>
          <a:noFill/>
          <a:ln w="0">
            <a:noFill/>
          </a:ln>
        </p:spPr>
      </p:pic>
      <p:sp>
        <p:nvSpPr>
          <p:cNvPr id="281" name="Text 137">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282" name="Shape 143"/>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3" name="Text 138">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284" name="Shape 144"/>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5" name="Text 139">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286" name="Shape 145"/>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7" name="Text 140">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288" name="Shape 146"/>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9" name="Text 141">
            <a:hlinkClick r:id="" action="ppaction://hlinkshowjump?jump=previous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pic>
        <p:nvPicPr>
          <p:cNvPr id="290" name="Image 120" descr=" "/>
          <p:cNvPicPr/>
          <p:nvPr/>
        </p:nvPicPr>
        <p:blipFill>
          <a:blip r:embed="rId17"/>
          <a:stretch/>
        </p:blipFill>
        <p:spPr>
          <a:xfrm>
            <a:off x="0" y="20673360"/>
            <a:ext cx="18287280" cy="4646880"/>
          </a:xfrm>
          <a:prstGeom prst="rect">
            <a:avLst/>
          </a:prstGeom>
          <a:noFill/>
          <a:ln w="0">
            <a:noFill/>
          </a:ln>
        </p:spPr>
      </p:pic>
      <p:pic>
        <p:nvPicPr>
          <p:cNvPr id="291" name="Image 121" descr=" "/>
          <p:cNvPicPr/>
          <p:nvPr/>
        </p:nvPicPr>
        <p:blipFill>
          <a:blip r:embed="rId18"/>
          <a:stretch/>
        </p:blipFill>
        <p:spPr>
          <a:xfrm>
            <a:off x="1371600" y="20673360"/>
            <a:ext cx="15540120" cy="4646880"/>
          </a:xfrm>
          <a:prstGeom prst="rect">
            <a:avLst/>
          </a:prstGeom>
          <a:noFill/>
          <a:ln w="0">
            <a:noFill/>
          </a:ln>
        </p:spPr>
      </p:pic>
      <p:sp>
        <p:nvSpPr>
          <p:cNvPr id="292" name="Text 142"/>
          <p:cNvSpPr/>
          <p:nvPr/>
        </p:nvSpPr>
        <p:spPr>
          <a:xfrm>
            <a:off x="2173680" y="21985920"/>
            <a:ext cx="13854960" cy="303444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Vaccinations &amp; Medications</a:t>
            </a:r>
            <a:endParaRPr b="0" lang="en-US" sz="2000" strike="noStrike" u="none">
              <a:solidFill>
                <a:srgbClr val="000000"/>
              </a:solidFill>
              <a:uFillTx/>
              <a:latin typeface="Arial"/>
            </a:endParaRPr>
          </a:p>
          <a:p>
            <a:pPr algn="ctr" defTabSz="914400">
              <a:lnSpc>
                <a:spcPct val="100000"/>
              </a:lnSpc>
              <a:tabLst>
                <a:tab algn="l" pos="0"/>
              </a:tabLst>
            </a:pPr>
            <a:r>
              <a:rPr b="0" lang="en-US" sz="2000" strike="noStrike" u="none">
                <a:solidFill>
                  <a:srgbClr val="676767"/>
                </a:solidFill>
                <a:uFillTx/>
                <a:latin typeface="Open Sans Bold"/>
                <a:ea typeface="Open Sans Bold"/>
              </a:rPr>
              <a:t>You should always consult with your veterinarian, but there is a core set of vaccines that are typically recommended. Vaccines that reduce the exposure risk to things such as hepatitis, rabies, and parvovirus. Others may be determined by your vet depending on the environment in which the dog resides. Some of these include Bordetella bronchiseptica, Borrelia burgdorferi, and Leptospira bacteria.</a:t>
            </a:r>
            <a:endParaRPr b="0" lang="en-US" sz="2000" strike="noStrike" u="none">
              <a:solidFill>
                <a:srgbClr val="000000"/>
              </a:solidFill>
              <a:uFillTx/>
              <a:latin typeface="Arial"/>
            </a:endParaRPr>
          </a:p>
        </p:txBody>
      </p:sp>
      <p:sp>
        <p:nvSpPr>
          <p:cNvPr id="293" name="Shape 147"/>
          <p:cNvSpPr/>
          <p:nvPr/>
        </p:nvSpPr>
        <p:spPr>
          <a:xfrm>
            <a:off x="-12600" y="10894680"/>
            <a:ext cx="18312840" cy="977868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294" name="Image 122" descr=" "/>
          <p:cNvPicPr/>
          <p:nvPr/>
        </p:nvPicPr>
        <p:blipFill>
          <a:blip r:embed="rId19"/>
          <a:stretch/>
        </p:blipFill>
        <p:spPr>
          <a:xfrm>
            <a:off x="1371600" y="10894680"/>
            <a:ext cx="6958800" cy="9778680"/>
          </a:xfrm>
          <a:prstGeom prst="rect">
            <a:avLst/>
          </a:prstGeom>
          <a:noFill/>
          <a:ln w="0">
            <a:noFill/>
          </a:ln>
        </p:spPr>
      </p:pic>
      <p:sp>
        <p:nvSpPr>
          <p:cNvPr id="295" name="Text 143"/>
          <p:cNvSpPr/>
          <p:nvPr/>
        </p:nvSpPr>
        <p:spPr>
          <a:xfrm>
            <a:off x="1634040" y="11232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Diet &amp; Exercise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Throughout dogs’ lifespans, they should generally be fed fewer meals as they mature. Puppies should be nursed the first two months, then introduced to three meals per day when they are about three to six months years old. Their food intake should be reduced to two meals per day when they are six months to one year old and finally reduced to one meal after they reach one year old. And a dog’s typical body mass is composed of somewhere between 60 and 70 percent water. The ASPCA says just a 10 percent decrease in body water can cause illness, and a 15 percent loss can cause death, so make sure you keep your pooch hydrated!</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Much like humans, dogs need to have a healthy level of activity to keep their organs healthy, as well as sun and fresh air. The minimum recommended time for exercise varies greatly with breed and size differences, but generally a range of 30–120 minutes of exercise is recommended per day! Can you imagine exercising two hours per day? OK, I know that wouldn't bother some of you reading this. But the thought of it to me makes me cringe! And by the way, exercising your dog does not mean you are being challenged to a push-up contest. Brisk walks are OK too! You can also choose from a variety of toys to encourage physical activity; just be sure they are age appropriate and do not pose a choking hazard. Pay careful attention to toys that require supervision.</a:t>
            </a:r>
            <a:endParaRPr b="0" lang="en-US" sz="1800" strike="noStrike" u="none">
              <a:solidFill>
                <a:srgbClr val="000000"/>
              </a:solidFill>
              <a:uFillTx/>
              <a:latin typeface="Arial"/>
            </a:endParaRPr>
          </a:p>
        </p:txBody>
      </p:sp>
      <p:pic>
        <p:nvPicPr>
          <p:cNvPr id="296" name="Image 123" descr=" "/>
          <p:cNvPicPr/>
          <p:nvPr/>
        </p:nvPicPr>
        <p:blipFill>
          <a:blip r:embed="rId20"/>
          <a:stretch/>
        </p:blipFill>
        <p:spPr>
          <a:xfrm>
            <a:off x="9944280" y="10894680"/>
            <a:ext cx="6958800" cy="9778680"/>
          </a:xfrm>
          <a:prstGeom prst="rect">
            <a:avLst/>
          </a:prstGeom>
          <a:noFill/>
          <a:ln w="0">
            <a:noFill/>
          </a:ln>
        </p:spPr>
      </p:pic>
      <p:sp>
        <p:nvSpPr>
          <p:cNvPr id="297" name="Text 144"/>
          <p:cNvSpPr/>
          <p:nvPr/>
        </p:nvSpPr>
        <p:spPr>
          <a:xfrm>
            <a:off x="10253880" y="1257300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Grooming &amp; Handling</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Keeping your furry family member clean is important to its health. So be sure to brush frequently to reduce the amount of shedding and prevent matted and tangled fur that can prove to be extremely difficult to remove. Check for insects such as ticks and fleas, especially after visiting heavily wooded areas. Bathing is not only important to your dog’s health but can be an exercise depending on how strong willed the dog is. Rinse all of the soap out, as any residual soap can result in a rash. Be sure the soap is formulated for your puppy or dog, since harsh soaps can cause allergic reactions. And as always, be careful how you handle your loved one. No matter the size of your dog, you need to be cautious as you carry your canine. If you have a small dog, then cradle the pup with one hand under the chest and the forearm supporting the back half. If it is a large dog, reach under the belly with both your arms perpendicular to the dog, and use each arm to support the chest and rear as you lift.</a:t>
            </a:r>
            <a:endParaRPr b="0" lang="en-US" sz="1800" strike="noStrike" u="none">
              <a:solidFill>
                <a:srgbClr val="000000"/>
              </a:solidFill>
              <a:uFillTx/>
              <a:latin typeface="Arial"/>
            </a:endParaRPr>
          </a:p>
        </p:txBody>
      </p:sp>
      <p:sp>
        <p:nvSpPr>
          <p:cNvPr id="298" name="Shape 148"/>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99" name="Image 124" descr=" "/>
          <p:cNvPicPr/>
          <p:nvPr/>
        </p:nvPicPr>
        <p:blipFill>
          <a:blip r:embed="rId21"/>
          <a:stretch/>
        </p:blipFill>
        <p:spPr>
          <a:xfrm>
            <a:off x="0" y="6247800"/>
            <a:ext cx="18287280" cy="4646880"/>
          </a:xfrm>
          <a:prstGeom prst="rect">
            <a:avLst/>
          </a:prstGeom>
          <a:noFill/>
          <a:ln w="0">
            <a:noFill/>
          </a:ln>
        </p:spPr>
      </p:pic>
      <p:pic>
        <p:nvPicPr>
          <p:cNvPr id="300" name="Image 130" descr=" "/>
          <p:cNvPicPr/>
          <p:nvPr/>
        </p:nvPicPr>
        <p:blipFill>
          <a:blip r:embed="rId22"/>
          <a:stretch/>
        </p:blipFill>
        <p:spPr>
          <a:xfrm>
            <a:off x="1372680" y="6247800"/>
            <a:ext cx="15529320" cy="4646880"/>
          </a:xfrm>
          <a:prstGeom prst="rect">
            <a:avLst/>
          </a:prstGeom>
          <a:noFill/>
          <a:ln w="0">
            <a:noFill/>
          </a:ln>
        </p:spPr>
      </p:pic>
      <p:sp>
        <p:nvSpPr>
          <p:cNvPr id="301" name="Text 145"/>
          <p:cNvSpPr/>
          <p:nvPr/>
        </p:nvSpPr>
        <p:spPr>
          <a:xfrm>
            <a:off x="2209680" y="736344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The domestic dog is an extremely social animal and offers a diverse variety of choices as there are well over 300 breeds recognized by the World Canine Organization. Adopting a dog offers mutual benefits between dog and owner. Many studies cite the social benefits of having a companion as well as the reduced feelings of loneliness from adopting a dog. Studies even show medical indicators such as reduced blood pressure and improved lipid profiles. If you have a dog, it is important to make sure that you care for your dog; be mindful of what you feed your dog and provide enough opportunities for exercise. In this page, you will find more information about how to care for your pets throughout the various stages of their lives.</a:t>
            </a:r>
            <a:endParaRPr b="0" lang="en-US" sz="2000" strike="noStrike" u="none">
              <a:solidFill>
                <a:srgbClr val="000000"/>
              </a:solidFill>
              <a:uFillTx/>
              <a:latin typeface="Arial"/>
            </a:endParaRPr>
          </a:p>
        </p:txBody>
      </p:sp>
      <p:pic>
        <p:nvPicPr>
          <p:cNvPr id="302" name="Image 131" descr=" "/>
          <p:cNvPicPr/>
          <p:nvPr/>
        </p:nvPicPr>
        <p:blipFill>
          <a:blip r:embed="rId23">
            <a:extLst>
              <a:ext uri="{96DAC541-7B7A-43D3-8B79-37D633B846F1}">
                <asvg:svgBlip xmlns:asvg="http://schemas.microsoft.com/office/drawing/2016/SVG/main" r:embed="rId24"/>
              </a:ext>
            </a:extLst>
          </a:blip>
          <a:stretch/>
        </p:blipFill>
        <p:spPr>
          <a:xfrm>
            <a:off x="13663080" y="1981800"/>
            <a:ext cx="4660200" cy="2284920"/>
          </a:xfrm>
          <a:prstGeom prst="rect">
            <a:avLst/>
          </a:prstGeom>
          <a:noFill/>
          <a:ln w="0">
            <a:noFill/>
          </a:ln>
        </p:spPr>
      </p:pic>
      <p:sp>
        <p:nvSpPr>
          <p:cNvPr id="303" name="Shape 149"/>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04" name="Text 146"/>
          <p:cNvSpPr/>
          <p:nvPr/>
        </p:nvSpPr>
        <p:spPr>
          <a:xfrm>
            <a:off x="7945920" y="4996800"/>
            <a:ext cx="253368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3000" strike="noStrike" u="none">
                <a:solidFill>
                  <a:srgbClr val="676767"/>
                </a:solidFill>
                <a:uFillTx/>
                <a:latin typeface="Open Sans Bold"/>
                <a:ea typeface="Open Sans Bold"/>
              </a:rPr>
              <a:t>Dogs</a:t>
            </a:r>
            <a:endParaRPr b="0" lang="en-US" sz="3000" strike="noStrike" u="none">
              <a:solidFill>
                <a:srgbClr val="000000"/>
              </a:solidFill>
              <a:uFillTx/>
              <a:latin typeface="Arial"/>
            </a:endParaRPr>
          </a:p>
        </p:txBody>
      </p:sp>
      <p:pic>
        <p:nvPicPr>
          <p:cNvPr id="305" name="Image 153" descr=" "/>
          <p:cNvPicPr/>
          <p:nvPr/>
        </p:nvPicPr>
        <p:blipFill>
          <a:blip r:embed="rId25"/>
          <a:stretch/>
        </p:blipFill>
        <p:spPr>
          <a:xfrm>
            <a:off x="0" y="0"/>
            <a:ext cx="18287280" cy="2005560"/>
          </a:xfrm>
          <a:prstGeom prst="rect">
            <a:avLst/>
          </a:prstGeom>
          <a:noFill/>
          <a:ln w="0">
            <a:noFill/>
          </a:ln>
        </p:spPr>
      </p:pic>
      <p:pic>
        <p:nvPicPr>
          <p:cNvPr id="306" name="Image 154" descr=" ">
            <a:hlinkClick r:id="" action="ppaction://hlinkshowjump?jump=firstslide"/>
          </p:cNvPr>
          <p:cNvPicPr/>
          <p:nvPr/>
        </p:nvPicPr>
        <p:blipFill>
          <a:blip r:embed="rId26">
            <a:extLst>
              <a:ext uri="{96DAC541-7B7A-43D3-8B79-37D633B846F1}">
                <asvg:svgBlip xmlns:asvg="http://schemas.microsoft.com/office/drawing/2016/SVG/main" r:embed="rId27"/>
              </a:ext>
            </a:extLst>
          </a:blip>
          <a:stretch/>
        </p:blipFill>
        <p:spPr>
          <a:xfrm>
            <a:off x="152280" y="114120"/>
            <a:ext cx="1726920" cy="1776960"/>
          </a:xfrm>
          <a:prstGeom prst="rect">
            <a:avLst/>
          </a:prstGeom>
          <a:noFill/>
          <a:ln w="0">
            <a:noFill/>
          </a:ln>
        </p:spPr>
      </p:pic>
      <p:sp>
        <p:nvSpPr>
          <p:cNvPr id="307" name="Text 147">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308" name="Shape 150"/>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09" name="Shape 151"/>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0" name="Shape 152"/>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1" name="Shape 153"/>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2" name="Shape 154"/>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3" name="Shape 155"/>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4" name="Shape 156"/>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5" name="Shape 157">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6" name="Shape 158"/>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7" name="Text 153"/>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318" name="Shape 159"/>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19" name="Image 156" descr=" "/>
          <p:cNvPicPr/>
          <p:nvPr/>
        </p:nvPicPr>
        <p:blipFill>
          <a:blip r:embed="rId28"/>
          <a:stretch/>
        </p:blipFill>
        <p:spPr>
          <a:xfrm>
            <a:off x="17589240" y="850680"/>
            <a:ext cx="304200" cy="304200"/>
          </a:xfrm>
          <a:prstGeom prst="rect">
            <a:avLst/>
          </a:prstGeom>
          <a:noFill/>
          <a:ln w="0">
            <a:noFill/>
          </a:ln>
        </p:spPr>
      </p:pic>
      <p:pic>
        <p:nvPicPr>
          <p:cNvPr id="320" name="Image 157" descr=" "/>
          <p:cNvPicPr/>
          <p:nvPr/>
        </p:nvPicPr>
        <p:blipFill>
          <a:blip r:embed="rId29">
            <a:extLst>
              <a:ext uri="{96DAC541-7B7A-43D3-8B79-37D633B846F1}">
                <asvg:svgBlip xmlns:asvg="http://schemas.microsoft.com/office/drawing/2016/SVG/main" r:embed="rId30"/>
              </a:ext>
            </a:extLst>
          </a:blip>
          <a:stretch/>
        </p:blipFill>
        <p:spPr>
          <a:xfrm>
            <a:off x="17627400" y="888840"/>
            <a:ext cx="221400" cy="221400"/>
          </a:xfrm>
          <a:prstGeom prst="rect">
            <a:avLst/>
          </a:prstGeom>
          <a:noFill/>
          <a:ln w="0">
            <a:noFill/>
          </a:ln>
        </p:spPr>
      </p:pic>
      <p:sp>
        <p:nvSpPr>
          <p:cNvPr id="321" name="Shape 160"/>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22" name="Shape 161"/>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23" name="Image 158" descr=" "/>
          <p:cNvPicPr/>
          <p:nvPr/>
        </p:nvPicPr>
        <p:blipFill>
          <a:blip r:embed="rId31"/>
          <a:stretch/>
        </p:blipFill>
        <p:spPr>
          <a:xfrm>
            <a:off x="4572000" y="1618920"/>
            <a:ext cx="304200" cy="304200"/>
          </a:xfrm>
          <a:prstGeom prst="rect">
            <a:avLst/>
          </a:prstGeom>
          <a:noFill/>
          <a:ln w="0">
            <a:noFill/>
          </a:ln>
        </p:spPr>
      </p:pic>
      <p:pic>
        <p:nvPicPr>
          <p:cNvPr id="324" name="Image 163" descr=" "/>
          <p:cNvPicPr/>
          <p:nvPr/>
        </p:nvPicPr>
        <p:blipFill>
          <a:blip r:embed="rId32">
            <a:extLst>
              <a:ext uri="{96DAC541-7B7A-43D3-8B79-37D633B846F1}">
                <asvg:svgBlip xmlns:asvg="http://schemas.microsoft.com/office/drawing/2016/SVG/main" r:embed="rId33"/>
              </a:ext>
            </a:extLst>
          </a:blip>
          <a:stretch/>
        </p:blipFill>
        <p:spPr>
          <a:xfrm>
            <a:off x="4681440" y="1695240"/>
            <a:ext cx="93240" cy="151560"/>
          </a:xfrm>
          <a:prstGeom prst="rect">
            <a:avLst/>
          </a:prstGeom>
          <a:noFill/>
          <a:ln w="0">
            <a:noFill/>
          </a:ln>
        </p:spPr>
      </p:pic>
      <p:pic>
        <p:nvPicPr>
          <p:cNvPr id="325" name="Image 164" descr=" ">
            <a:hlinkClick r:id="rId34" action="ppaction://hlinksldjump"/>
          </p:cNvPr>
          <p:cNvPicPr/>
          <p:nvPr/>
        </p:nvPicPr>
        <p:blipFill>
          <a:blip r:embed="rId35"/>
          <a:stretch/>
        </p:blipFill>
        <p:spPr>
          <a:xfrm>
            <a:off x="4978440" y="1618920"/>
            <a:ext cx="596160" cy="310320"/>
          </a:xfrm>
          <a:prstGeom prst="rect">
            <a:avLst/>
          </a:prstGeom>
          <a:noFill/>
          <a:ln w="0">
            <a:noFill/>
          </a:ln>
        </p:spPr>
      </p:pic>
      <p:sp>
        <p:nvSpPr>
          <p:cNvPr id="326" name="Text 154">
            <a:hlinkClick r:id="rId36" action="ppaction://hlinksldjump"/>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Dogs</a:t>
            </a:r>
            <a:endParaRPr b="0" lang="en-US" sz="1600" strike="noStrike" u="none">
              <a:solidFill>
                <a:srgbClr val="000000"/>
              </a:solidFill>
              <a:uFillTx/>
              <a:latin typeface="Arial"/>
            </a:endParaRPr>
          </a:p>
        </p:txBody>
      </p:sp>
      <p:pic>
        <p:nvPicPr>
          <p:cNvPr id="327" name="Image 166" descr=" "/>
          <p:cNvPicPr/>
          <p:nvPr/>
        </p:nvPicPr>
        <p:blipFill>
          <a:blip r:embed="rId37"/>
          <a:stretch/>
        </p:blipFill>
        <p:spPr>
          <a:xfrm>
            <a:off x="4978440" y="1923840"/>
            <a:ext cx="596160" cy="0"/>
          </a:xfrm>
          <a:prstGeom prst="rect">
            <a:avLst/>
          </a:prstGeom>
          <a:noFill/>
          <a:ln w="0">
            <a:noFill/>
          </a:ln>
        </p:spPr>
      </p:pic>
      <p:sp>
        <p:nvSpPr>
          <p:cNvPr id="328" name="Shape 162"/>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29" name="Image 181" descr=" ">
            <a:hlinkClick r:id="" action="ppaction://hlinkshowjump?jump=lastslide"/>
          </p:cNvPr>
          <p:cNvPicPr/>
          <p:nvPr/>
        </p:nvPicPr>
        <p:blipFill>
          <a:blip r:embed="rId38">
            <a:extLst>
              <a:ext uri="{96DAC541-7B7A-43D3-8B79-37D633B846F1}">
                <asvg:svgBlip xmlns:asvg="http://schemas.microsoft.com/office/drawing/2016/SVG/main" r:embed="rId39"/>
              </a:ext>
            </a:extLst>
          </a:blip>
          <a:stretch/>
        </p:blipFill>
        <p:spPr>
          <a:xfrm>
            <a:off x="14160600" y="1498320"/>
            <a:ext cx="544320" cy="396000"/>
          </a:xfrm>
          <a:prstGeom prst="rect">
            <a:avLst/>
          </a:prstGeom>
          <a:noFill/>
          <a:ln w="0">
            <a:noFill/>
          </a:ln>
        </p:spPr>
      </p:pic>
      <p:pic>
        <p:nvPicPr>
          <p:cNvPr id="330" name="Image 182" descr=" ">
            <a:hlinkClick r:id="" action="ppaction://hlinkshowjump?jump=lastslide"/>
          </p:cNvPr>
          <p:cNvPicPr/>
          <p:nvPr/>
        </p:nvPicPr>
        <p:blipFill>
          <a:blip r:embed="rId40">
            <a:extLst>
              <a:ext uri="{96DAC541-7B7A-43D3-8B79-37D633B846F1}">
                <asvg:svgBlip xmlns:asvg="http://schemas.microsoft.com/office/drawing/2016/SVG/main" r:embed="rId41"/>
              </a:ext>
            </a:extLst>
          </a:blip>
          <a:stretch/>
        </p:blipFill>
        <p:spPr>
          <a:xfrm>
            <a:off x="15059520" y="1498320"/>
            <a:ext cx="396000" cy="396000"/>
          </a:xfrm>
          <a:prstGeom prst="rect">
            <a:avLst/>
          </a:prstGeom>
          <a:noFill/>
          <a:ln w="0">
            <a:noFill/>
          </a:ln>
        </p:spPr>
      </p:pic>
      <p:pic>
        <p:nvPicPr>
          <p:cNvPr id="331" name="Image 183" descr=" ">
            <a:hlinkClick r:id="" action="ppaction://hlinkshowjump?jump=lastslide"/>
          </p:cNvPr>
          <p:cNvPicPr/>
          <p:nvPr/>
        </p:nvPicPr>
        <p:blipFill>
          <a:blip r:embed="rId42">
            <a:extLst>
              <a:ext uri="{96DAC541-7B7A-43D3-8B79-37D633B846F1}">
                <asvg:svgBlip xmlns:asvg="http://schemas.microsoft.com/office/drawing/2016/SVG/main" r:embed="rId43"/>
              </a:ext>
            </a:extLst>
          </a:blip>
          <a:stretch/>
        </p:blipFill>
        <p:spPr>
          <a:xfrm>
            <a:off x="15810120" y="1498320"/>
            <a:ext cx="212760" cy="396000"/>
          </a:xfrm>
          <a:prstGeom prst="rect">
            <a:avLst/>
          </a:prstGeom>
          <a:noFill/>
          <a:ln w="0">
            <a:noFill/>
          </a:ln>
        </p:spPr>
      </p:pic>
      <p:pic>
        <p:nvPicPr>
          <p:cNvPr id="332" name="Image 184" descr=" ">
            <a:hlinkClick r:id="" action="ppaction://hlinkshowjump?jump=lastslide"/>
          </p:cNvPr>
          <p:cNvPicPr/>
          <p:nvPr/>
        </p:nvPicPr>
        <p:blipFill>
          <a:blip r:embed="rId44">
            <a:extLst>
              <a:ext uri="{96DAC541-7B7A-43D3-8B79-37D633B846F1}">
                <asvg:svgBlip xmlns:asvg="http://schemas.microsoft.com/office/drawing/2016/SVG/main" r:embed="rId45"/>
              </a:ext>
            </a:extLst>
          </a:blip>
          <a:stretch/>
        </p:blipFill>
        <p:spPr>
          <a:xfrm>
            <a:off x="16377480" y="1498320"/>
            <a:ext cx="487440" cy="396000"/>
          </a:xfrm>
          <a:prstGeom prst="rect">
            <a:avLst/>
          </a:prstGeom>
          <a:noFill/>
          <a:ln w="0">
            <a:noFill/>
          </a:ln>
        </p:spPr>
      </p:pic>
      <p:sp>
        <p:nvSpPr>
          <p:cNvPr id="333" name="Shape 163">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34" name="Image 185" descr=" "/>
          <p:cNvPicPr/>
          <p:nvPr/>
        </p:nvPicPr>
        <p:blipFill>
          <a:blip r:embed="rId46">
            <a:extLst>
              <a:ext uri="{96DAC541-7B7A-43D3-8B79-37D633B846F1}">
                <asvg:svgBlip xmlns:asvg="http://schemas.microsoft.com/office/drawing/2016/SVG/main" r:embed="rId47"/>
              </a:ext>
            </a:extLst>
          </a:blip>
          <a:stretch/>
        </p:blipFill>
        <p:spPr>
          <a:xfrm>
            <a:off x="17627760" y="889200"/>
            <a:ext cx="221400" cy="221400"/>
          </a:xfrm>
          <a:prstGeom prst="rect">
            <a:avLst/>
          </a:prstGeom>
          <a:noFill/>
          <a:ln w="0">
            <a:noFill/>
          </a:ln>
        </p:spPr>
      </p:pic>
      <p:pic>
        <p:nvPicPr>
          <p:cNvPr id="335" name="" descr=""/>
          <p:cNvPicPr/>
          <p:nvPr/>
        </p:nvPicPr>
        <p:blipFill>
          <a:blip r:embed="rId48"/>
          <a:stretch/>
        </p:blipFill>
        <p:spPr>
          <a:xfrm>
            <a:off x="7651800" y="2005560"/>
            <a:ext cx="3123720" cy="2261160"/>
          </a:xfrm>
          <a:prstGeom prst="rect">
            <a:avLst/>
          </a:prstGeom>
          <a:noFill/>
          <a:ln w="0">
            <a:noFill/>
          </a:ln>
        </p:spPr>
      </p:pic>
      <p:pic>
        <p:nvPicPr>
          <p:cNvPr id="336" name="" descr=""/>
          <p:cNvPicPr/>
          <p:nvPr/>
        </p:nvPicPr>
        <p:blipFill>
          <a:blip r:embed="rId49"/>
          <a:stretch/>
        </p:blipFill>
        <p:spPr>
          <a:xfrm>
            <a:off x="0" y="2007000"/>
            <a:ext cx="4342680" cy="2259720"/>
          </a:xfrm>
          <a:prstGeom prst="rect">
            <a:avLst/>
          </a:prstGeom>
          <a:noFill/>
          <a:ln w="0">
            <a:noFill/>
          </a:ln>
        </p:spPr>
      </p:pic>
      <p:pic>
        <p:nvPicPr>
          <p:cNvPr id="337" name="Image 240" descr=" "/>
          <p:cNvPicPr/>
          <p:nvPr/>
        </p:nvPicPr>
        <p:blipFill>
          <a:blip r:embed="rId50"/>
          <a:stretch/>
        </p:blipFill>
        <p:spPr>
          <a:xfrm>
            <a:off x="1384920" y="4800600"/>
            <a:ext cx="15529320" cy="19202400"/>
          </a:xfrm>
          <a:prstGeom prst="rect">
            <a:avLst/>
          </a:prstGeom>
          <a:noFill/>
          <a:ln w="0">
            <a:noFill/>
          </a:ln>
        </p:spPr>
      </p:pic>
      <p:sp>
        <p:nvSpPr>
          <p:cNvPr id="338" name="Text 194"/>
          <p:cNvSpPr/>
          <p:nvPr/>
        </p:nvSpPr>
        <p:spPr>
          <a:xfrm>
            <a:off x="2210040" y="548640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Our pet experts—or “Pexperts”—are delighted that you wish to contact us!</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the form below and one of our “Pexperts” will be in contact with you shortly!</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You will also receive a copy of this form through your Email.</a:t>
            </a:r>
            <a:endParaRPr b="0" lang="en-US" sz="2400" strike="noStrike" u="none">
              <a:solidFill>
                <a:srgbClr val="000000"/>
              </a:solidFill>
              <a:uFillTx/>
              <a:latin typeface="Arial"/>
            </a:endParaRPr>
          </a:p>
        </p:txBody>
      </p:sp>
      <p:sp>
        <p:nvSpPr>
          <p:cNvPr id="339" name="Text 195"/>
          <p:cNvSpPr/>
          <p:nvPr/>
        </p:nvSpPr>
        <p:spPr>
          <a:xfrm>
            <a:off x="5044680" y="935244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Name:</a:t>
            </a:r>
            <a:endParaRPr b="0" lang="en-US" sz="1600" strike="noStrike" u="none">
              <a:solidFill>
                <a:srgbClr val="000000"/>
              </a:solidFill>
              <a:uFillTx/>
              <a:latin typeface="Arial"/>
            </a:endParaRPr>
          </a:p>
        </p:txBody>
      </p:sp>
      <p:sp>
        <p:nvSpPr>
          <p:cNvPr id="340" name="Shape 213"/>
          <p:cNvSpPr/>
          <p:nvPr/>
        </p:nvSpPr>
        <p:spPr>
          <a:xfrm>
            <a:off x="7730280" y="922104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1" name="Text 196"/>
          <p:cNvSpPr/>
          <p:nvPr/>
        </p:nvSpPr>
        <p:spPr>
          <a:xfrm>
            <a:off x="5044680" y="1041732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Phone Number:</a:t>
            </a:r>
            <a:endParaRPr b="0" lang="en-US" sz="1600" strike="noStrike" u="none">
              <a:solidFill>
                <a:srgbClr val="000000"/>
              </a:solidFill>
              <a:uFillTx/>
              <a:latin typeface="Arial"/>
            </a:endParaRPr>
          </a:p>
        </p:txBody>
      </p:sp>
      <p:sp>
        <p:nvSpPr>
          <p:cNvPr id="342" name="Shape 214"/>
          <p:cNvSpPr/>
          <p:nvPr/>
        </p:nvSpPr>
        <p:spPr>
          <a:xfrm>
            <a:off x="7730280" y="1028592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3" name="Text 197"/>
          <p:cNvSpPr/>
          <p:nvPr/>
        </p:nvSpPr>
        <p:spPr>
          <a:xfrm>
            <a:off x="5044680" y="11561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Email Address:</a:t>
            </a:r>
            <a:endParaRPr b="0" lang="en-US" sz="1600" strike="noStrike" u="none">
              <a:solidFill>
                <a:srgbClr val="000000"/>
              </a:solidFill>
              <a:uFillTx/>
              <a:latin typeface="Arial"/>
            </a:endParaRPr>
          </a:p>
        </p:txBody>
      </p:sp>
      <p:sp>
        <p:nvSpPr>
          <p:cNvPr id="344" name="Shape 215"/>
          <p:cNvSpPr/>
          <p:nvPr/>
        </p:nvSpPr>
        <p:spPr>
          <a:xfrm>
            <a:off x="7730280" y="11430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5" name="Text 198"/>
          <p:cNvSpPr/>
          <p:nvPr/>
        </p:nvSpPr>
        <p:spPr>
          <a:xfrm>
            <a:off x="5029560" y="12704400"/>
            <a:ext cx="227088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Confirm Email Address:</a:t>
            </a:r>
            <a:endParaRPr b="0" lang="en-US" sz="1600" strike="noStrike" u="none">
              <a:solidFill>
                <a:srgbClr val="000000"/>
              </a:solidFill>
              <a:uFillTx/>
              <a:latin typeface="Arial"/>
            </a:endParaRPr>
          </a:p>
        </p:txBody>
      </p:sp>
      <p:sp>
        <p:nvSpPr>
          <p:cNvPr id="346" name="Shape 216"/>
          <p:cNvSpPr/>
          <p:nvPr/>
        </p:nvSpPr>
        <p:spPr>
          <a:xfrm>
            <a:off x="7730280" y="12573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7" name="Text 199"/>
          <p:cNvSpPr/>
          <p:nvPr/>
        </p:nvSpPr>
        <p:spPr>
          <a:xfrm>
            <a:off x="5044680" y="13847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Time Zone:</a:t>
            </a:r>
            <a:endParaRPr b="0" lang="en-US" sz="1600" strike="noStrike" u="none">
              <a:solidFill>
                <a:srgbClr val="000000"/>
              </a:solidFill>
              <a:uFillTx/>
              <a:latin typeface="Arial"/>
            </a:endParaRPr>
          </a:p>
        </p:txBody>
      </p:sp>
      <p:sp>
        <p:nvSpPr>
          <p:cNvPr id="348" name="Shape 217"/>
          <p:cNvSpPr/>
          <p:nvPr/>
        </p:nvSpPr>
        <p:spPr>
          <a:xfrm>
            <a:off x="7730280" y="13716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9" name="Text 200"/>
          <p:cNvSpPr/>
          <p:nvPr/>
        </p:nvSpPr>
        <p:spPr>
          <a:xfrm>
            <a:off x="5044680" y="14990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Name:</a:t>
            </a:r>
            <a:endParaRPr b="0" lang="en-US" sz="1600" strike="noStrike" u="none">
              <a:solidFill>
                <a:srgbClr val="000000"/>
              </a:solidFill>
              <a:uFillTx/>
              <a:latin typeface="Arial"/>
            </a:endParaRPr>
          </a:p>
        </p:txBody>
      </p:sp>
      <p:sp>
        <p:nvSpPr>
          <p:cNvPr id="350" name="Shape 218"/>
          <p:cNvSpPr/>
          <p:nvPr/>
        </p:nvSpPr>
        <p:spPr>
          <a:xfrm>
            <a:off x="7730280" y="14859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51" name="Text 201"/>
          <p:cNvSpPr/>
          <p:nvPr/>
        </p:nvSpPr>
        <p:spPr>
          <a:xfrm>
            <a:off x="5044680" y="16133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Type:</a:t>
            </a:r>
            <a:endParaRPr b="0" lang="en-US" sz="1600" strike="noStrike" u="none">
              <a:solidFill>
                <a:srgbClr val="000000"/>
              </a:solidFill>
              <a:uFillTx/>
              <a:latin typeface="Arial"/>
            </a:endParaRPr>
          </a:p>
        </p:txBody>
      </p:sp>
      <p:sp>
        <p:nvSpPr>
          <p:cNvPr id="352" name="Shape 219"/>
          <p:cNvSpPr/>
          <p:nvPr/>
        </p:nvSpPr>
        <p:spPr>
          <a:xfrm>
            <a:off x="7730280" y="16002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53" name="Text 202"/>
          <p:cNvSpPr/>
          <p:nvPr/>
        </p:nvSpPr>
        <p:spPr>
          <a:xfrm>
            <a:off x="5044680" y="17276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Age:</a:t>
            </a:r>
            <a:endParaRPr b="0" lang="en-US" sz="1600" strike="noStrike" u="none">
              <a:solidFill>
                <a:srgbClr val="000000"/>
              </a:solidFill>
              <a:uFillTx/>
              <a:latin typeface="Arial"/>
            </a:endParaRPr>
          </a:p>
        </p:txBody>
      </p:sp>
      <p:sp>
        <p:nvSpPr>
          <p:cNvPr id="354" name="Shape 220"/>
          <p:cNvSpPr/>
          <p:nvPr/>
        </p:nvSpPr>
        <p:spPr>
          <a:xfrm>
            <a:off x="7730280" y="17145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55" name="Text 203"/>
          <p:cNvSpPr/>
          <p:nvPr/>
        </p:nvSpPr>
        <p:spPr>
          <a:xfrm>
            <a:off x="7877880" y="17145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10</a:t>
            </a:r>
            <a:endParaRPr b="0" lang="en-US" sz="1600" strike="noStrike" u="none">
              <a:solidFill>
                <a:srgbClr val="000000"/>
              </a:solidFill>
              <a:uFillTx/>
              <a:latin typeface="Arial"/>
            </a:endParaRPr>
          </a:p>
        </p:txBody>
      </p:sp>
      <p:sp>
        <p:nvSpPr>
          <p:cNvPr id="356" name="Text 204"/>
          <p:cNvSpPr/>
          <p:nvPr/>
        </p:nvSpPr>
        <p:spPr>
          <a:xfrm>
            <a:off x="7877880" y="1600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Dog</a:t>
            </a:r>
            <a:endParaRPr b="0" lang="en-US" sz="1600" strike="noStrike" u="none">
              <a:solidFill>
                <a:srgbClr val="000000"/>
              </a:solidFill>
              <a:uFillTx/>
              <a:latin typeface="Arial"/>
            </a:endParaRPr>
          </a:p>
        </p:txBody>
      </p:sp>
      <p:sp>
        <p:nvSpPr>
          <p:cNvPr id="357" name="Text 205"/>
          <p:cNvSpPr/>
          <p:nvPr/>
        </p:nvSpPr>
        <p:spPr>
          <a:xfrm>
            <a:off x="7877880" y="1485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Jack</a:t>
            </a:r>
            <a:endParaRPr b="0" lang="en-US" sz="1600" strike="noStrike" u="none">
              <a:solidFill>
                <a:srgbClr val="000000"/>
              </a:solidFill>
              <a:uFillTx/>
              <a:latin typeface="Arial"/>
            </a:endParaRPr>
          </a:p>
        </p:txBody>
      </p:sp>
      <p:sp>
        <p:nvSpPr>
          <p:cNvPr id="358" name="Text 206"/>
          <p:cNvSpPr/>
          <p:nvPr/>
        </p:nvSpPr>
        <p:spPr>
          <a:xfrm>
            <a:off x="7877880" y="137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UTC-6:00</a:t>
            </a:r>
            <a:endParaRPr b="0" lang="en-US" sz="1600" strike="noStrike" u="none">
              <a:solidFill>
                <a:srgbClr val="000000"/>
              </a:solidFill>
              <a:uFillTx/>
              <a:latin typeface="Arial"/>
            </a:endParaRPr>
          </a:p>
        </p:txBody>
      </p:sp>
      <p:sp>
        <p:nvSpPr>
          <p:cNvPr id="359" name="Text 207"/>
          <p:cNvSpPr/>
          <p:nvPr/>
        </p:nvSpPr>
        <p:spPr>
          <a:xfrm>
            <a:off x="7877880" y="1258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360" name="Text 208"/>
          <p:cNvSpPr/>
          <p:nvPr/>
        </p:nvSpPr>
        <p:spPr>
          <a:xfrm>
            <a:off x="7877880" y="1143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361" name="Text 209"/>
          <p:cNvSpPr/>
          <p:nvPr/>
        </p:nvSpPr>
        <p:spPr>
          <a:xfrm>
            <a:off x="7877880" y="10278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1(800)123-4567</a:t>
            </a:r>
            <a:endParaRPr b="0" lang="en-US" sz="1600" strike="noStrike" u="none">
              <a:solidFill>
                <a:srgbClr val="000000"/>
              </a:solidFill>
              <a:uFillTx/>
              <a:latin typeface="Arial"/>
            </a:endParaRPr>
          </a:p>
        </p:txBody>
      </p:sp>
      <p:sp>
        <p:nvSpPr>
          <p:cNvPr id="362" name="Text 210"/>
          <p:cNvSpPr/>
          <p:nvPr/>
        </p:nvSpPr>
        <p:spPr>
          <a:xfrm>
            <a:off x="7877880" y="92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 Doe</a:t>
            </a:r>
            <a:endParaRPr b="0" lang="en-US" sz="1600" strike="noStrike" u="none">
              <a:solidFill>
                <a:srgbClr val="000000"/>
              </a:solidFill>
              <a:uFillTx/>
              <a:latin typeface="Arial"/>
            </a:endParaRPr>
          </a:p>
        </p:txBody>
      </p:sp>
      <p:pic>
        <p:nvPicPr>
          <p:cNvPr id="363" name="Image 244" descr=" ">
            <a:hlinkClick r:id="" action="ppaction://hlinkshowjump?jump=previousslide"/>
            <a:hlinkClick r:id="rId51" action="ppaction://hlinksldjump"/>
          </p:cNvPr>
          <p:cNvPicPr/>
          <p:nvPr/>
        </p:nvPicPr>
        <p:blipFill>
          <a:blip r:embed="rId52"/>
          <a:stretch/>
        </p:blipFill>
        <p:spPr>
          <a:xfrm>
            <a:off x="8304120" y="19202400"/>
            <a:ext cx="1754280" cy="761040"/>
          </a:xfrm>
          <a:prstGeom prst="rect">
            <a:avLst/>
          </a:prstGeom>
          <a:noFill/>
          <a:ln w="0">
            <a:noFill/>
          </a:ln>
        </p:spPr>
      </p:pic>
      <p:sp>
        <p:nvSpPr>
          <p:cNvPr id="364" name="Text 83"/>
          <p:cNvSpPr/>
          <p:nvPr/>
        </p:nvSpPr>
        <p:spPr>
          <a:xfrm>
            <a:off x="8304120" y="19202400"/>
            <a:ext cx="17542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Submit</a:t>
            </a:r>
            <a:endParaRPr b="0" lang="en-US" sz="1600" strike="noStrike" u="none">
              <a:solidFill>
                <a:srgbClr val="000000"/>
              </a:solidFill>
              <a:uFillTx/>
              <a:latin typeface="Arial"/>
            </a:endParaRPr>
          </a:p>
        </p:txBody>
      </p:sp>
      <p:sp>
        <p:nvSpPr>
          <p:cNvPr id="365" name="Text 113">
            <a:hlinkClick r:id="rId53"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366" name="Text 129">
            <a:hlinkClick r:id="rId54"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367" name="Text 130">
            <a:hlinkClick r:id="" action="ppaction://hlinkshowjump?jump=previous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368" name="Text 89">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pic>
        <p:nvPicPr>
          <p:cNvPr id="369" name="Image 155" descr=" ">
            <a:hlinkClick r:id="rId55" action="ppaction://hlinksldjump"/>
          </p:cNvPr>
          <p:cNvPicPr/>
          <p:nvPr/>
        </p:nvPicPr>
        <p:blipFill>
          <a:blip r:embed="rId56"/>
          <a:stretch/>
        </p:blipFill>
        <p:spPr>
          <a:xfrm>
            <a:off x="6437880" y="622080"/>
            <a:ext cx="1754280" cy="761040"/>
          </a:xfrm>
          <a:prstGeom prst="rect">
            <a:avLst/>
          </a:prstGeom>
          <a:noFill/>
          <a:ln w="0">
            <a:noFill/>
          </a:ln>
        </p:spPr>
      </p:pic>
      <p:sp>
        <p:nvSpPr>
          <p:cNvPr id="370" name="Text 90"/>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Dogs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1" name="Image 146" descr=" "/>
          <p:cNvPicPr/>
          <p:nvPr/>
        </p:nvPicPr>
        <p:blipFill>
          <a:blip r:embed="rId1"/>
          <a:stretch/>
        </p:blipFill>
        <p:spPr>
          <a:xfrm>
            <a:off x="0" y="25321320"/>
            <a:ext cx="18287280" cy="4697640"/>
          </a:xfrm>
          <a:prstGeom prst="rect">
            <a:avLst/>
          </a:prstGeom>
          <a:noFill/>
          <a:ln w="0">
            <a:noFill/>
          </a:ln>
        </p:spPr>
      </p:pic>
      <p:sp>
        <p:nvSpPr>
          <p:cNvPr id="372" name="Text 116"/>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373" name="Shape 115"/>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74" name="Image 147"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375" name="Image 148"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376" name="Image 149"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377" name="Image 150"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378" name="Shape 116"/>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79" name="Image 151"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380" name="Text 117">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381" name="Shape 117"/>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82" name="Image 152" descr=" "/>
          <p:cNvPicPr/>
          <p:nvPr/>
        </p:nvPicPr>
        <p:blipFill>
          <a:blip r:embed="rId13"/>
          <a:stretch/>
        </p:blipFill>
        <p:spPr>
          <a:xfrm>
            <a:off x="5753160" y="25765560"/>
            <a:ext cx="1751760" cy="761040"/>
          </a:xfrm>
          <a:prstGeom prst="rect">
            <a:avLst/>
          </a:prstGeom>
          <a:noFill/>
          <a:ln w="0">
            <a:noFill/>
          </a:ln>
        </p:spPr>
      </p:pic>
      <p:sp>
        <p:nvSpPr>
          <p:cNvPr id="383" name="Text 118">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384" name="Shape 118"/>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85" name="Text 119">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386" name="Shape 119"/>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87" name="Text 120">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388" name="Shape 120"/>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89" name="Text 121">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390" name="Shape 121"/>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91" name="Text 122">
            <a:hlinkClick r:id="" action="ppaction://hlinkshowjump?jump=next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392" name="Shape 122"/>
          <p:cNvSpPr/>
          <p:nvPr/>
        </p:nvSpPr>
        <p:spPr>
          <a:xfrm>
            <a:off x="-12600" y="10896480"/>
            <a:ext cx="18312840" cy="581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393" name="Image 159" descr=" "/>
          <p:cNvPicPr/>
          <p:nvPr/>
        </p:nvPicPr>
        <p:blipFill>
          <a:blip r:embed="rId17"/>
          <a:stretch/>
        </p:blipFill>
        <p:spPr>
          <a:xfrm>
            <a:off x="1371600" y="10932480"/>
            <a:ext cx="6958800" cy="5815440"/>
          </a:xfrm>
          <a:prstGeom prst="rect">
            <a:avLst/>
          </a:prstGeom>
          <a:noFill/>
          <a:ln w="0">
            <a:noFill/>
          </a:ln>
        </p:spPr>
      </p:pic>
      <p:sp>
        <p:nvSpPr>
          <p:cNvPr id="394" name="Text 124"/>
          <p:cNvSpPr/>
          <p:nvPr/>
        </p:nvSpPr>
        <p:spPr>
          <a:xfrm>
            <a:off x="1636200" y="11448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Zero to Four Weeks</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too many other siblings are competing for mom's milk</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gastrointestinal disease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environmental conditions such as extreme heat or cold, or unsanitary conditions</a:t>
            </a:r>
            <a:endParaRPr b="0" lang="en-US" sz="1800" strike="noStrike" u="none">
              <a:solidFill>
                <a:srgbClr val="000000"/>
              </a:solidFill>
              <a:uFillTx/>
              <a:latin typeface="Arial"/>
            </a:endParaRPr>
          </a:p>
        </p:txBody>
      </p:sp>
      <p:pic>
        <p:nvPicPr>
          <p:cNvPr id="395" name="Image 160" descr=" "/>
          <p:cNvPicPr/>
          <p:nvPr/>
        </p:nvPicPr>
        <p:blipFill>
          <a:blip r:embed="rId18"/>
          <a:stretch/>
        </p:blipFill>
        <p:spPr>
          <a:xfrm>
            <a:off x="9944280" y="10932480"/>
            <a:ext cx="6958800" cy="5815440"/>
          </a:xfrm>
          <a:prstGeom prst="rect">
            <a:avLst/>
          </a:prstGeom>
          <a:noFill/>
          <a:ln w="0">
            <a:noFill/>
          </a:ln>
        </p:spPr>
      </p:pic>
      <p:sp>
        <p:nvSpPr>
          <p:cNvPr id="396" name="Text 125"/>
          <p:cNvSpPr/>
          <p:nvPr/>
        </p:nvSpPr>
        <p:spPr>
          <a:xfrm>
            <a:off x="10206720" y="11673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Four Weeks to One Year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Kittens can start being introduced to soft wet kitten food typically around three to four weeks after birth. According to the ASPCA,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endParaRPr b="0" lang="en-US" sz="1800" strike="noStrike" u="none">
              <a:solidFill>
                <a:srgbClr val="000000"/>
              </a:solidFill>
              <a:uFillTx/>
              <a:latin typeface="Arial"/>
            </a:endParaRPr>
          </a:p>
        </p:txBody>
      </p:sp>
      <p:sp>
        <p:nvSpPr>
          <p:cNvPr id="397" name="Shape 123"/>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98" name="Image 161" descr=" "/>
          <p:cNvPicPr/>
          <p:nvPr/>
        </p:nvPicPr>
        <p:blipFill>
          <a:blip r:embed="rId19"/>
          <a:stretch/>
        </p:blipFill>
        <p:spPr>
          <a:xfrm>
            <a:off x="0" y="6247800"/>
            <a:ext cx="18287280" cy="4646880"/>
          </a:xfrm>
          <a:prstGeom prst="rect">
            <a:avLst/>
          </a:prstGeom>
          <a:noFill/>
          <a:ln w="0">
            <a:noFill/>
          </a:ln>
        </p:spPr>
      </p:pic>
      <p:pic>
        <p:nvPicPr>
          <p:cNvPr id="399" name="Image 162" descr=" "/>
          <p:cNvPicPr/>
          <p:nvPr/>
        </p:nvPicPr>
        <p:blipFill>
          <a:blip r:embed="rId20"/>
          <a:stretch/>
        </p:blipFill>
        <p:spPr>
          <a:xfrm>
            <a:off x="1372680" y="6247800"/>
            <a:ext cx="15529320" cy="4646880"/>
          </a:xfrm>
          <a:prstGeom prst="rect">
            <a:avLst/>
          </a:prstGeom>
          <a:noFill/>
          <a:ln w="0">
            <a:noFill/>
          </a:ln>
        </p:spPr>
      </p:pic>
      <p:sp>
        <p:nvSpPr>
          <p:cNvPr id="400" name="Text 126"/>
          <p:cNvSpPr/>
          <p:nvPr/>
        </p:nvSpPr>
        <p:spPr>
          <a:xfrm>
            <a:off x="2209680" y="7795440"/>
            <a:ext cx="13854960" cy="20073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Cats were first domesticated around 7500 BCE in the western Asia region and are currently the second most popular domestic pet in the United States. While there are over 60 unique documented cat breeds, care and diet can differ between breeds. However, some diets and practices are generally recommended for the well-being of your fluffy family member regardless of breed.</a:t>
            </a:r>
            <a:endParaRPr b="0" lang="en-US" sz="2000" strike="noStrike" u="none">
              <a:solidFill>
                <a:srgbClr val="000000"/>
              </a:solidFill>
              <a:uFillTx/>
              <a:latin typeface="Arial"/>
            </a:endParaRPr>
          </a:p>
        </p:txBody>
      </p:sp>
      <p:pic>
        <p:nvPicPr>
          <p:cNvPr id="401" name="Image 165" descr=" "/>
          <p:cNvPicPr/>
          <p:nvPr/>
        </p:nvPicPr>
        <p:blipFill>
          <a:blip r:embed="rId21">
            <a:extLst>
              <a:ext uri="{96DAC541-7B7A-43D3-8B79-37D633B846F1}">
                <asvg:svgBlip xmlns:asvg="http://schemas.microsoft.com/office/drawing/2016/SVG/main" r:embed="rId22"/>
              </a:ext>
            </a:extLst>
          </a:blip>
          <a:stretch/>
        </p:blipFill>
        <p:spPr>
          <a:xfrm>
            <a:off x="14173200" y="1930320"/>
            <a:ext cx="4137480" cy="2335680"/>
          </a:xfrm>
          <a:prstGeom prst="rect">
            <a:avLst/>
          </a:prstGeom>
          <a:noFill/>
          <a:ln w="0">
            <a:noFill/>
          </a:ln>
        </p:spPr>
      </p:pic>
      <p:sp>
        <p:nvSpPr>
          <p:cNvPr id="402" name="Shape 124"/>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03" name="Text 127"/>
          <p:cNvSpPr/>
          <p:nvPr/>
        </p:nvSpPr>
        <p:spPr>
          <a:xfrm>
            <a:off x="7981920" y="4996800"/>
            <a:ext cx="253368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3000" strike="noStrike" u="none">
                <a:solidFill>
                  <a:srgbClr val="676767"/>
                </a:solidFill>
                <a:uFillTx/>
                <a:latin typeface="Open Sans Bold"/>
                <a:ea typeface="Open Sans Bold"/>
              </a:rPr>
              <a:t>Cats</a:t>
            </a:r>
            <a:endParaRPr b="0" lang="en-US" sz="3000" strike="noStrike" u="none">
              <a:solidFill>
                <a:srgbClr val="000000"/>
              </a:solidFill>
              <a:uFillTx/>
              <a:latin typeface="Arial"/>
            </a:endParaRPr>
          </a:p>
        </p:txBody>
      </p:sp>
      <p:pic>
        <p:nvPicPr>
          <p:cNvPr id="404" name="Image 167" descr=" "/>
          <p:cNvPicPr/>
          <p:nvPr/>
        </p:nvPicPr>
        <p:blipFill>
          <a:blip r:embed="rId23"/>
          <a:stretch/>
        </p:blipFill>
        <p:spPr>
          <a:xfrm>
            <a:off x="0" y="0"/>
            <a:ext cx="18287280" cy="2005560"/>
          </a:xfrm>
          <a:prstGeom prst="rect">
            <a:avLst/>
          </a:prstGeom>
          <a:noFill/>
          <a:ln w="0">
            <a:noFill/>
          </a:ln>
        </p:spPr>
      </p:pic>
      <p:pic>
        <p:nvPicPr>
          <p:cNvPr id="405" name="Image 168" descr=" ">
            <a:hlinkClick r:id="" action="ppaction://hlinkshowjump?jump=firstslide"/>
          </p:cNvPr>
          <p:cNvPicPr/>
          <p:nvPr/>
        </p:nvPicPr>
        <p:blipFill>
          <a:blip r:embed="rId24">
            <a:extLst>
              <a:ext uri="{96DAC541-7B7A-43D3-8B79-37D633B846F1}">
                <asvg:svgBlip xmlns:asvg="http://schemas.microsoft.com/office/drawing/2016/SVG/main" r:embed="rId25"/>
              </a:ext>
            </a:extLst>
          </a:blip>
          <a:stretch/>
        </p:blipFill>
        <p:spPr>
          <a:xfrm>
            <a:off x="152280" y="114120"/>
            <a:ext cx="1726920" cy="1776960"/>
          </a:xfrm>
          <a:prstGeom prst="rect">
            <a:avLst/>
          </a:prstGeom>
          <a:noFill/>
          <a:ln w="0">
            <a:noFill/>
          </a:ln>
        </p:spPr>
      </p:pic>
      <p:sp>
        <p:nvSpPr>
          <p:cNvPr id="406" name="Text 128">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407" name="Shape 125"/>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08" name="Shape 126"/>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09" name="Shape 127"/>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0" name="Shape 128"/>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1" name="Shape 129"/>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2" name="Shape 130"/>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3" name="Shape 131"/>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4" name="Shape 132">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5" name="Shape 133"/>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16" name="Text 134"/>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417" name="Shape 134"/>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18" name="Image 170" descr=" "/>
          <p:cNvPicPr/>
          <p:nvPr/>
        </p:nvPicPr>
        <p:blipFill>
          <a:blip r:embed="rId26"/>
          <a:stretch/>
        </p:blipFill>
        <p:spPr>
          <a:xfrm>
            <a:off x="17589240" y="850680"/>
            <a:ext cx="304200" cy="304200"/>
          </a:xfrm>
          <a:prstGeom prst="rect">
            <a:avLst/>
          </a:prstGeom>
          <a:noFill/>
          <a:ln w="0">
            <a:noFill/>
          </a:ln>
        </p:spPr>
      </p:pic>
      <p:pic>
        <p:nvPicPr>
          <p:cNvPr id="419" name="Image 171" descr=" "/>
          <p:cNvPicPr/>
          <p:nvPr/>
        </p:nvPicPr>
        <p:blipFill>
          <a:blip r:embed="rId27">
            <a:extLst>
              <a:ext uri="{96DAC541-7B7A-43D3-8B79-37D633B846F1}">
                <asvg:svgBlip xmlns:asvg="http://schemas.microsoft.com/office/drawing/2016/SVG/main" r:embed="rId28"/>
              </a:ext>
            </a:extLst>
          </a:blip>
          <a:stretch/>
        </p:blipFill>
        <p:spPr>
          <a:xfrm>
            <a:off x="17627400" y="888840"/>
            <a:ext cx="221400" cy="221400"/>
          </a:xfrm>
          <a:prstGeom prst="rect">
            <a:avLst/>
          </a:prstGeom>
          <a:noFill/>
          <a:ln w="0">
            <a:noFill/>
          </a:ln>
        </p:spPr>
      </p:pic>
      <p:sp>
        <p:nvSpPr>
          <p:cNvPr id="420" name="Shape 135"/>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21" name="Shape 136"/>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22" name="Image 172" descr=" "/>
          <p:cNvPicPr/>
          <p:nvPr/>
        </p:nvPicPr>
        <p:blipFill>
          <a:blip r:embed="rId29"/>
          <a:stretch/>
        </p:blipFill>
        <p:spPr>
          <a:xfrm>
            <a:off x="4572000" y="1618920"/>
            <a:ext cx="304200" cy="304200"/>
          </a:xfrm>
          <a:prstGeom prst="rect">
            <a:avLst/>
          </a:prstGeom>
          <a:noFill/>
          <a:ln w="0">
            <a:noFill/>
          </a:ln>
        </p:spPr>
      </p:pic>
      <p:pic>
        <p:nvPicPr>
          <p:cNvPr id="423" name="Image 173" descr=" "/>
          <p:cNvPicPr/>
          <p:nvPr/>
        </p:nvPicPr>
        <p:blipFill>
          <a:blip r:embed="rId30">
            <a:extLst>
              <a:ext uri="{96DAC541-7B7A-43D3-8B79-37D633B846F1}">
                <asvg:svgBlip xmlns:asvg="http://schemas.microsoft.com/office/drawing/2016/SVG/main" r:embed="rId31"/>
              </a:ext>
            </a:extLst>
          </a:blip>
          <a:stretch/>
        </p:blipFill>
        <p:spPr>
          <a:xfrm>
            <a:off x="4681440" y="1695240"/>
            <a:ext cx="93240" cy="151560"/>
          </a:xfrm>
          <a:prstGeom prst="rect">
            <a:avLst/>
          </a:prstGeom>
          <a:noFill/>
          <a:ln w="0">
            <a:noFill/>
          </a:ln>
        </p:spPr>
      </p:pic>
      <p:pic>
        <p:nvPicPr>
          <p:cNvPr id="424" name="Image 174" descr=" "/>
          <p:cNvPicPr/>
          <p:nvPr/>
        </p:nvPicPr>
        <p:blipFill>
          <a:blip r:embed="rId32"/>
          <a:stretch/>
        </p:blipFill>
        <p:spPr>
          <a:xfrm>
            <a:off x="4978440" y="1618920"/>
            <a:ext cx="596160" cy="310320"/>
          </a:xfrm>
          <a:prstGeom prst="rect">
            <a:avLst/>
          </a:prstGeom>
          <a:noFill/>
          <a:ln w="0">
            <a:noFill/>
          </a:ln>
        </p:spPr>
      </p:pic>
      <p:sp>
        <p:nvSpPr>
          <p:cNvPr id="425" name="Text 135">
            <a:hlinkClick r:id="rId33" action="ppaction://hlinksldjump"/>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Cats</a:t>
            </a:r>
            <a:endParaRPr b="0" lang="en-US" sz="1600" strike="noStrike" u="none">
              <a:solidFill>
                <a:srgbClr val="000000"/>
              </a:solidFill>
              <a:uFillTx/>
              <a:latin typeface="Arial"/>
            </a:endParaRPr>
          </a:p>
        </p:txBody>
      </p:sp>
      <p:pic>
        <p:nvPicPr>
          <p:cNvPr id="426" name="Image 175" descr=" "/>
          <p:cNvPicPr/>
          <p:nvPr/>
        </p:nvPicPr>
        <p:blipFill>
          <a:blip r:embed="rId34"/>
          <a:stretch/>
        </p:blipFill>
        <p:spPr>
          <a:xfrm>
            <a:off x="4978440" y="1923840"/>
            <a:ext cx="596160" cy="0"/>
          </a:xfrm>
          <a:prstGeom prst="rect">
            <a:avLst/>
          </a:prstGeom>
          <a:noFill/>
          <a:ln w="0">
            <a:noFill/>
          </a:ln>
        </p:spPr>
      </p:pic>
      <p:sp>
        <p:nvSpPr>
          <p:cNvPr id="427" name="Shape 137"/>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28" name="Image 176" descr=" ">
            <a:hlinkClick r:id="" action="ppaction://hlinkshowjump?jump=lastslide"/>
          </p:cNvPr>
          <p:cNvPicPr/>
          <p:nvPr/>
        </p:nvPicPr>
        <p:blipFill>
          <a:blip r:embed="rId35">
            <a:extLst>
              <a:ext uri="{96DAC541-7B7A-43D3-8B79-37D633B846F1}">
                <asvg:svgBlip xmlns:asvg="http://schemas.microsoft.com/office/drawing/2016/SVG/main" r:embed="rId36"/>
              </a:ext>
            </a:extLst>
          </a:blip>
          <a:stretch/>
        </p:blipFill>
        <p:spPr>
          <a:xfrm>
            <a:off x="14160600" y="1498320"/>
            <a:ext cx="544320" cy="396000"/>
          </a:xfrm>
          <a:prstGeom prst="rect">
            <a:avLst/>
          </a:prstGeom>
          <a:noFill/>
          <a:ln w="0">
            <a:noFill/>
          </a:ln>
        </p:spPr>
      </p:pic>
      <p:pic>
        <p:nvPicPr>
          <p:cNvPr id="429" name="Image 177" descr=" ">
            <a:hlinkClick r:id="" action="ppaction://hlinkshowjump?jump=lastslide"/>
          </p:cNvPr>
          <p:cNvPicPr/>
          <p:nvPr/>
        </p:nvPicPr>
        <p:blipFill>
          <a:blip r:embed="rId37">
            <a:extLst>
              <a:ext uri="{96DAC541-7B7A-43D3-8B79-37D633B846F1}">
                <asvg:svgBlip xmlns:asvg="http://schemas.microsoft.com/office/drawing/2016/SVG/main" r:embed="rId38"/>
              </a:ext>
            </a:extLst>
          </a:blip>
          <a:stretch/>
        </p:blipFill>
        <p:spPr>
          <a:xfrm>
            <a:off x="15059520" y="1498320"/>
            <a:ext cx="396000" cy="396000"/>
          </a:xfrm>
          <a:prstGeom prst="rect">
            <a:avLst/>
          </a:prstGeom>
          <a:noFill/>
          <a:ln w="0">
            <a:noFill/>
          </a:ln>
        </p:spPr>
      </p:pic>
      <p:pic>
        <p:nvPicPr>
          <p:cNvPr id="430" name="Image 178" descr=" ">
            <a:hlinkClick r:id="" action="ppaction://hlinkshowjump?jump=lastslide"/>
          </p:cNvPr>
          <p:cNvPicPr/>
          <p:nvPr/>
        </p:nvPicPr>
        <p:blipFill>
          <a:blip r:embed="rId39">
            <a:extLst>
              <a:ext uri="{96DAC541-7B7A-43D3-8B79-37D633B846F1}">
                <asvg:svgBlip xmlns:asvg="http://schemas.microsoft.com/office/drawing/2016/SVG/main" r:embed="rId40"/>
              </a:ext>
            </a:extLst>
          </a:blip>
          <a:stretch/>
        </p:blipFill>
        <p:spPr>
          <a:xfrm>
            <a:off x="15810120" y="1498320"/>
            <a:ext cx="212760" cy="396000"/>
          </a:xfrm>
          <a:prstGeom prst="rect">
            <a:avLst/>
          </a:prstGeom>
          <a:noFill/>
          <a:ln w="0">
            <a:noFill/>
          </a:ln>
        </p:spPr>
      </p:pic>
      <p:pic>
        <p:nvPicPr>
          <p:cNvPr id="431" name="Image 179" descr=" ">
            <a:hlinkClick r:id="" action="ppaction://hlinkshowjump?jump=lastslide"/>
          </p:cNvPr>
          <p:cNvPicPr/>
          <p:nvPr/>
        </p:nvPicPr>
        <p:blipFill>
          <a:blip r:embed="rId41">
            <a:extLst>
              <a:ext uri="{96DAC541-7B7A-43D3-8B79-37D633B846F1}">
                <asvg:svgBlip xmlns:asvg="http://schemas.microsoft.com/office/drawing/2016/SVG/main" r:embed="rId42"/>
              </a:ext>
            </a:extLst>
          </a:blip>
          <a:stretch/>
        </p:blipFill>
        <p:spPr>
          <a:xfrm>
            <a:off x="16377480" y="1498320"/>
            <a:ext cx="487440" cy="396000"/>
          </a:xfrm>
          <a:prstGeom prst="rect">
            <a:avLst/>
          </a:prstGeom>
          <a:noFill/>
          <a:ln w="0">
            <a:noFill/>
          </a:ln>
        </p:spPr>
      </p:pic>
      <p:sp>
        <p:nvSpPr>
          <p:cNvPr id="432" name="Shape 138">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33" name="Image 180" descr=" "/>
          <p:cNvPicPr/>
          <p:nvPr/>
        </p:nvPicPr>
        <p:blipFill>
          <a:blip r:embed="rId43">
            <a:extLst>
              <a:ext uri="{96DAC541-7B7A-43D3-8B79-37D633B846F1}">
                <asvg:svgBlip xmlns:asvg="http://schemas.microsoft.com/office/drawing/2016/SVG/main" r:embed="rId44"/>
              </a:ext>
            </a:extLst>
          </a:blip>
          <a:stretch/>
        </p:blipFill>
        <p:spPr>
          <a:xfrm>
            <a:off x="17627760" y="889200"/>
            <a:ext cx="221400" cy="221400"/>
          </a:xfrm>
          <a:prstGeom prst="rect">
            <a:avLst/>
          </a:prstGeom>
          <a:noFill/>
          <a:ln w="0">
            <a:noFill/>
          </a:ln>
        </p:spPr>
      </p:pic>
      <p:pic>
        <p:nvPicPr>
          <p:cNvPr id="434" name="" descr=""/>
          <p:cNvPicPr/>
          <p:nvPr/>
        </p:nvPicPr>
        <p:blipFill>
          <a:blip r:embed="rId45"/>
          <a:stretch/>
        </p:blipFill>
        <p:spPr>
          <a:xfrm>
            <a:off x="0" y="2005560"/>
            <a:ext cx="3657600" cy="2261160"/>
          </a:xfrm>
          <a:prstGeom prst="rect">
            <a:avLst/>
          </a:prstGeom>
          <a:noFill/>
          <a:ln w="0">
            <a:noFill/>
          </a:ln>
        </p:spPr>
      </p:pic>
      <p:pic>
        <p:nvPicPr>
          <p:cNvPr id="435" name="" descr=""/>
          <p:cNvPicPr/>
          <p:nvPr/>
        </p:nvPicPr>
        <p:blipFill>
          <a:blip r:embed="rId46"/>
          <a:stretch/>
        </p:blipFill>
        <p:spPr>
          <a:xfrm>
            <a:off x="7423560" y="1969560"/>
            <a:ext cx="3716640" cy="2373840"/>
          </a:xfrm>
          <a:prstGeom prst="rect">
            <a:avLst/>
          </a:prstGeom>
          <a:noFill/>
          <a:ln w="0">
            <a:noFill/>
          </a:ln>
        </p:spPr>
      </p:pic>
      <p:sp>
        <p:nvSpPr>
          <p:cNvPr id="436" name="Shape 139"/>
          <p:cNvSpPr/>
          <p:nvPr/>
        </p:nvSpPr>
        <p:spPr>
          <a:xfrm>
            <a:off x="-12600" y="16715880"/>
            <a:ext cx="18312840" cy="860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437" name="Image 82" descr=" "/>
          <p:cNvPicPr/>
          <p:nvPr/>
        </p:nvPicPr>
        <p:blipFill>
          <a:blip r:embed="rId47"/>
          <a:stretch/>
        </p:blipFill>
        <p:spPr>
          <a:xfrm>
            <a:off x="1371600" y="16768800"/>
            <a:ext cx="6958800" cy="8552520"/>
          </a:xfrm>
          <a:prstGeom prst="rect">
            <a:avLst/>
          </a:prstGeom>
          <a:noFill/>
          <a:ln w="0">
            <a:noFill/>
          </a:ln>
        </p:spPr>
      </p:pic>
      <p:pic>
        <p:nvPicPr>
          <p:cNvPr id="438" name="Image 83" descr=" "/>
          <p:cNvPicPr/>
          <p:nvPr/>
        </p:nvPicPr>
        <p:blipFill>
          <a:blip r:embed="rId48"/>
          <a:stretch/>
        </p:blipFill>
        <p:spPr>
          <a:xfrm>
            <a:off x="9944280" y="16768800"/>
            <a:ext cx="6958800" cy="8552520"/>
          </a:xfrm>
          <a:prstGeom prst="rect">
            <a:avLst/>
          </a:prstGeom>
          <a:noFill/>
          <a:ln w="0">
            <a:noFill/>
          </a:ln>
        </p:spPr>
      </p:pic>
      <p:sp>
        <p:nvSpPr>
          <p:cNvPr id="439" name="Text 123"/>
          <p:cNvSpPr/>
          <p:nvPr/>
        </p:nvSpPr>
        <p:spPr>
          <a:xfrm>
            <a:off x="1636920" y="18648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Zero to Four Weeks</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too many other siblings are competing for mom's milk</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gastrointestinal disease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environmental conditions such as extreme heat or cold, or unsanitary conditions</a:t>
            </a:r>
            <a:endParaRPr b="0" lang="en-US" sz="1800" strike="noStrike" u="none">
              <a:solidFill>
                <a:srgbClr val="000000"/>
              </a:solidFill>
              <a:uFillTx/>
              <a:latin typeface="Arial"/>
            </a:endParaRPr>
          </a:p>
        </p:txBody>
      </p:sp>
      <p:sp>
        <p:nvSpPr>
          <p:cNvPr id="440" name="Text 136"/>
          <p:cNvSpPr/>
          <p:nvPr/>
        </p:nvSpPr>
        <p:spPr>
          <a:xfrm>
            <a:off x="10207440" y="18981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Four Weeks to One Year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Kittens can start being introduced to soft wet kitten food typically around three to four weeks after birth. According to the ASPCA,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endParaRPr b="0" lang="en-US" sz="1800" strike="noStrike" u="none">
              <a:solidFill>
                <a:srgbClr val="000000"/>
              </a:solidFill>
              <a:uFillTx/>
              <a:latin typeface="Arial"/>
            </a:endParaRPr>
          </a:p>
        </p:txBody>
      </p:sp>
      <p:sp>
        <p:nvSpPr>
          <p:cNvPr id="441" name="Text 132">
            <a:hlinkClick r:id="rId49"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442" name="Text 148">
            <a:hlinkClick r:id="rId50"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443" name="Text 149">
            <a:hlinkClick r:id="" action="ppaction://hlinkshowjump?jump=next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444" name="Text 150">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445" name="Text 87"/>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Cats</a:t>
            </a:r>
            <a:endParaRPr b="0" lang="en-US" sz="1600" strike="noStrike" u="none">
              <a:solidFill>
                <a:srgbClr val="000000"/>
              </a:solidFill>
              <a:uFillTx/>
              <a:latin typeface="Arial"/>
            </a:endParaRPr>
          </a:p>
        </p:txBody>
      </p:sp>
      <p:pic>
        <p:nvPicPr>
          <p:cNvPr id="446" name="Image 169" descr=" ">
            <a:hlinkClick r:id="rId51" action="ppaction://hlinksldjump"/>
          </p:cNvPr>
          <p:cNvPicPr/>
          <p:nvPr/>
        </p:nvPicPr>
        <p:blipFill>
          <a:blip r:embed="rId52"/>
          <a:stretch/>
        </p:blipFill>
        <p:spPr>
          <a:xfrm>
            <a:off x="8165880" y="622080"/>
            <a:ext cx="1754280" cy="761040"/>
          </a:xfrm>
          <a:prstGeom prst="rect">
            <a:avLst/>
          </a:prstGeom>
          <a:noFill/>
          <a:ln w="0">
            <a:noFill/>
          </a:ln>
        </p:spPr>
      </p:pic>
      <p:sp>
        <p:nvSpPr>
          <p:cNvPr id="447" name="Text 88"/>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Cats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8" name="Image 186" descr=" "/>
          <p:cNvPicPr/>
          <p:nvPr/>
        </p:nvPicPr>
        <p:blipFill>
          <a:blip r:embed="rId1"/>
          <a:stretch/>
        </p:blipFill>
        <p:spPr>
          <a:xfrm>
            <a:off x="0" y="25321320"/>
            <a:ext cx="18287280" cy="4697640"/>
          </a:xfrm>
          <a:prstGeom prst="rect">
            <a:avLst/>
          </a:prstGeom>
          <a:noFill/>
          <a:ln w="0">
            <a:noFill/>
          </a:ln>
        </p:spPr>
      </p:pic>
      <p:sp>
        <p:nvSpPr>
          <p:cNvPr id="449" name="Text 155"/>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450" name="Shape 164"/>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51" name="Image 187"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452" name="Image 188"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453" name="Image 189"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454" name="Image 190"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455" name="Shape 165"/>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56" name="Image 191"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457" name="Text 156">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458" name="Shape 166"/>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59" name="Image 192" descr=" "/>
          <p:cNvPicPr/>
          <p:nvPr/>
        </p:nvPicPr>
        <p:blipFill>
          <a:blip r:embed="rId13"/>
          <a:stretch/>
        </p:blipFill>
        <p:spPr>
          <a:xfrm>
            <a:off x="5753160" y="25765560"/>
            <a:ext cx="1751760" cy="761040"/>
          </a:xfrm>
          <a:prstGeom prst="rect">
            <a:avLst/>
          </a:prstGeom>
          <a:noFill/>
          <a:ln w="0">
            <a:noFill/>
          </a:ln>
        </p:spPr>
      </p:pic>
      <p:sp>
        <p:nvSpPr>
          <p:cNvPr id="460" name="Text 157">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461" name="Shape 167"/>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2" name="Text 158">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463" name="Shape 168"/>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4" name="Text 159">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465" name="Shape 169"/>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6" name="Text 160">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467" name="Shape 170"/>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8" name="Text 161">
            <a:hlinkClick r:id="" action="ppaction://hlinkshowjump?jump=previous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469" name="Shape 171"/>
          <p:cNvSpPr/>
          <p:nvPr/>
        </p:nvSpPr>
        <p:spPr>
          <a:xfrm>
            <a:off x="-12600" y="10896480"/>
            <a:ext cx="18312840" cy="581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470" name="Image 193" descr=" "/>
          <p:cNvPicPr/>
          <p:nvPr/>
        </p:nvPicPr>
        <p:blipFill>
          <a:blip r:embed="rId17"/>
          <a:stretch/>
        </p:blipFill>
        <p:spPr>
          <a:xfrm>
            <a:off x="1371600" y="10932480"/>
            <a:ext cx="6958800" cy="5815440"/>
          </a:xfrm>
          <a:prstGeom prst="rect">
            <a:avLst/>
          </a:prstGeom>
          <a:noFill/>
          <a:ln w="0">
            <a:noFill/>
          </a:ln>
        </p:spPr>
      </p:pic>
      <p:sp>
        <p:nvSpPr>
          <p:cNvPr id="471" name="Text 162"/>
          <p:cNvSpPr/>
          <p:nvPr/>
        </p:nvSpPr>
        <p:spPr>
          <a:xfrm>
            <a:off x="1636200" y="11448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Zero to Four Weeks</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too many other siblings are competing for mom's milk</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gastrointestinal disease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environmental conditions such as extreme heat or cold, or unsanitary conditions</a:t>
            </a:r>
            <a:endParaRPr b="0" lang="en-US" sz="1800" strike="noStrike" u="none">
              <a:solidFill>
                <a:srgbClr val="000000"/>
              </a:solidFill>
              <a:uFillTx/>
              <a:latin typeface="Arial"/>
            </a:endParaRPr>
          </a:p>
        </p:txBody>
      </p:sp>
      <p:pic>
        <p:nvPicPr>
          <p:cNvPr id="472" name="Image 194" descr=" "/>
          <p:cNvPicPr/>
          <p:nvPr/>
        </p:nvPicPr>
        <p:blipFill>
          <a:blip r:embed="rId18"/>
          <a:stretch/>
        </p:blipFill>
        <p:spPr>
          <a:xfrm>
            <a:off x="9944280" y="10932480"/>
            <a:ext cx="6958800" cy="5815440"/>
          </a:xfrm>
          <a:prstGeom prst="rect">
            <a:avLst/>
          </a:prstGeom>
          <a:noFill/>
          <a:ln w="0">
            <a:noFill/>
          </a:ln>
        </p:spPr>
      </p:pic>
      <p:sp>
        <p:nvSpPr>
          <p:cNvPr id="473" name="Text 163"/>
          <p:cNvSpPr/>
          <p:nvPr/>
        </p:nvSpPr>
        <p:spPr>
          <a:xfrm>
            <a:off x="10206720" y="11673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Four Weeks to One Year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Kittens can start being introduced to soft wet kitten food typically around three to four weeks after birth. According to the ASPCA,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endParaRPr b="0" lang="en-US" sz="1800" strike="noStrike" u="none">
              <a:solidFill>
                <a:srgbClr val="000000"/>
              </a:solidFill>
              <a:uFillTx/>
              <a:latin typeface="Arial"/>
            </a:endParaRPr>
          </a:p>
        </p:txBody>
      </p:sp>
      <p:sp>
        <p:nvSpPr>
          <p:cNvPr id="474" name="Shape 172"/>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75" name="Image 195" descr=" "/>
          <p:cNvPicPr/>
          <p:nvPr/>
        </p:nvPicPr>
        <p:blipFill>
          <a:blip r:embed="rId19"/>
          <a:stretch/>
        </p:blipFill>
        <p:spPr>
          <a:xfrm>
            <a:off x="0" y="6247800"/>
            <a:ext cx="18287280" cy="4646880"/>
          </a:xfrm>
          <a:prstGeom prst="rect">
            <a:avLst/>
          </a:prstGeom>
          <a:noFill/>
          <a:ln w="0">
            <a:noFill/>
          </a:ln>
        </p:spPr>
      </p:pic>
      <p:pic>
        <p:nvPicPr>
          <p:cNvPr id="476" name="Image 196" descr=" "/>
          <p:cNvPicPr/>
          <p:nvPr/>
        </p:nvPicPr>
        <p:blipFill>
          <a:blip r:embed="rId20"/>
          <a:stretch/>
        </p:blipFill>
        <p:spPr>
          <a:xfrm>
            <a:off x="1372680" y="6247800"/>
            <a:ext cx="15529320" cy="4646880"/>
          </a:xfrm>
          <a:prstGeom prst="rect">
            <a:avLst/>
          </a:prstGeom>
          <a:noFill/>
          <a:ln w="0">
            <a:noFill/>
          </a:ln>
        </p:spPr>
      </p:pic>
      <p:sp>
        <p:nvSpPr>
          <p:cNvPr id="477" name="Text 164"/>
          <p:cNvSpPr/>
          <p:nvPr/>
        </p:nvSpPr>
        <p:spPr>
          <a:xfrm>
            <a:off x="2209680" y="7795440"/>
            <a:ext cx="13854960" cy="20073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Cats were first domesticated around 7500 BCE in the western Asia region and are currently the second most popular domestic pet in the United States. While there are over 60 unique documented cat breeds, care and diet can differ between breeds. However, some diets and practices are generally recommended for the well-being of your fluffy family member regardless of breed.</a:t>
            </a:r>
            <a:endParaRPr b="0" lang="en-US" sz="2000" strike="noStrike" u="none">
              <a:solidFill>
                <a:srgbClr val="000000"/>
              </a:solidFill>
              <a:uFillTx/>
              <a:latin typeface="Arial"/>
            </a:endParaRPr>
          </a:p>
        </p:txBody>
      </p:sp>
      <p:pic>
        <p:nvPicPr>
          <p:cNvPr id="478" name="Image 197" descr=" "/>
          <p:cNvPicPr/>
          <p:nvPr/>
        </p:nvPicPr>
        <p:blipFill>
          <a:blip r:embed="rId21">
            <a:extLst>
              <a:ext uri="{96DAC541-7B7A-43D3-8B79-37D633B846F1}">
                <asvg:svgBlip xmlns:asvg="http://schemas.microsoft.com/office/drawing/2016/SVG/main" r:embed="rId22"/>
              </a:ext>
            </a:extLst>
          </a:blip>
          <a:stretch/>
        </p:blipFill>
        <p:spPr>
          <a:xfrm>
            <a:off x="14173200" y="1930320"/>
            <a:ext cx="4137480" cy="2335680"/>
          </a:xfrm>
          <a:prstGeom prst="rect">
            <a:avLst/>
          </a:prstGeom>
          <a:noFill/>
          <a:ln w="0">
            <a:noFill/>
          </a:ln>
        </p:spPr>
      </p:pic>
      <p:sp>
        <p:nvSpPr>
          <p:cNvPr id="479" name="Shape 173"/>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0" name="Text 165"/>
          <p:cNvSpPr/>
          <p:nvPr/>
        </p:nvSpPr>
        <p:spPr>
          <a:xfrm>
            <a:off x="7981920" y="4996800"/>
            <a:ext cx="253368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3000" strike="noStrike" u="none">
                <a:solidFill>
                  <a:srgbClr val="676767"/>
                </a:solidFill>
                <a:uFillTx/>
                <a:latin typeface="Open Sans Bold"/>
                <a:ea typeface="Open Sans Bold"/>
              </a:rPr>
              <a:t>Cats</a:t>
            </a:r>
            <a:endParaRPr b="0" lang="en-US" sz="3000" strike="noStrike" u="none">
              <a:solidFill>
                <a:srgbClr val="000000"/>
              </a:solidFill>
              <a:uFillTx/>
              <a:latin typeface="Arial"/>
            </a:endParaRPr>
          </a:p>
        </p:txBody>
      </p:sp>
      <p:pic>
        <p:nvPicPr>
          <p:cNvPr id="481" name="Image 198" descr=" "/>
          <p:cNvPicPr/>
          <p:nvPr/>
        </p:nvPicPr>
        <p:blipFill>
          <a:blip r:embed="rId23"/>
          <a:stretch/>
        </p:blipFill>
        <p:spPr>
          <a:xfrm>
            <a:off x="0" y="0"/>
            <a:ext cx="18287280" cy="2005560"/>
          </a:xfrm>
          <a:prstGeom prst="rect">
            <a:avLst/>
          </a:prstGeom>
          <a:noFill/>
          <a:ln w="0">
            <a:noFill/>
          </a:ln>
        </p:spPr>
      </p:pic>
      <p:pic>
        <p:nvPicPr>
          <p:cNvPr id="482" name="Image 199" descr=" ">
            <a:hlinkClick r:id="" action="ppaction://hlinkshowjump?jump=firstslide"/>
          </p:cNvPr>
          <p:cNvPicPr/>
          <p:nvPr/>
        </p:nvPicPr>
        <p:blipFill>
          <a:blip r:embed="rId24">
            <a:extLst>
              <a:ext uri="{96DAC541-7B7A-43D3-8B79-37D633B846F1}">
                <asvg:svgBlip xmlns:asvg="http://schemas.microsoft.com/office/drawing/2016/SVG/main" r:embed="rId25"/>
              </a:ext>
            </a:extLst>
          </a:blip>
          <a:stretch/>
        </p:blipFill>
        <p:spPr>
          <a:xfrm>
            <a:off x="152280" y="114120"/>
            <a:ext cx="1726920" cy="1776960"/>
          </a:xfrm>
          <a:prstGeom prst="rect">
            <a:avLst/>
          </a:prstGeom>
          <a:noFill/>
          <a:ln w="0">
            <a:noFill/>
          </a:ln>
        </p:spPr>
      </p:pic>
      <p:sp>
        <p:nvSpPr>
          <p:cNvPr id="483" name="Text 166">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484" name="Shape 174"/>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5" name="Shape 175"/>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6" name="Shape 176"/>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7" name="Shape 177"/>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8" name="Shape 178"/>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89" name="Shape 179"/>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90" name="Shape 180"/>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91" name="Shape 181">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92" name="Shape 182"/>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93" name="Text 172"/>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494" name="Shape 183"/>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95" name="Image 201" descr=" "/>
          <p:cNvPicPr/>
          <p:nvPr/>
        </p:nvPicPr>
        <p:blipFill>
          <a:blip r:embed="rId26"/>
          <a:stretch/>
        </p:blipFill>
        <p:spPr>
          <a:xfrm>
            <a:off x="17589240" y="850680"/>
            <a:ext cx="304200" cy="304200"/>
          </a:xfrm>
          <a:prstGeom prst="rect">
            <a:avLst/>
          </a:prstGeom>
          <a:noFill/>
          <a:ln w="0">
            <a:noFill/>
          </a:ln>
        </p:spPr>
      </p:pic>
      <p:pic>
        <p:nvPicPr>
          <p:cNvPr id="496" name="Image 202" descr=" "/>
          <p:cNvPicPr/>
          <p:nvPr/>
        </p:nvPicPr>
        <p:blipFill>
          <a:blip r:embed="rId27">
            <a:extLst>
              <a:ext uri="{96DAC541-7B7A-43D3-8B79-37D633B846F1}">
                <asvg:svgBlip xmlns:asvg="http://schemas.microsoft.com/office/drawing/2016/SVG/main" r:embed="rId28"/>
              </a:ext>
            </a:extLst>
          </a:blip>
          <a:stretch/>
        </p:blipFill>
        <p:spPr>
          <a:xfrm>
            <a:off x="17627400" y="888840"/>
            <a:ext cx="221400" cy="221400"/>
          </a:xfrm>
          <a:prstGeom prst="rect">
            <a:avLst/>
          </a:prstGeom>
          <a:noFill/>
          <a:ln w="0">
            <a:noFill/>
          </a:ln>
        </p:spPr>
      </p:pic>
      <p:sp>
        <p:nvSpPr>
          <p:cNvPr id="497" name="Shape 184"/>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98" name="Shape 185"/>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499" name="Image 203" descr=" "/>
          <p:cNvPicPr/>
          <p:nvPr/>
        </p:nvPicPr>
        <p:blipFill>
          <a:blip r:embed="rId29"/>
          <a:stretch/>
        </p:blipFill>
        <p:spPr>
          <a:xfrm>
            <a:off x="4572000" y="1618920"/>
            <a:ext cx="304200" cy="304200"/>
          </a:xfrm>
          <a:prstGeom prst="rect">
            <a:avLst/>
          </a:prstGeom>
          <a:noFill/>
          <a:ln w="0">
            <a:noFill/>
          </a:ln>
        </p:spPr>
      </p:pic>
      <p:pic>
        <p:nvPicPr>
          <p:cNvPr id="500" name="Image 204" descr=" "/>
          <p:cNvPicPr/>
          <p:nvPr/>
        </p:nvPicPr>
        <p:blipFill>
          <a:blip r:embed="rId30">
            <a:extLst>
              <a:ext uri="{96DAC541-7B7A-43D3-8B79-37D633B846F1}">
                <asvg:svgBlip xmlns:asvg="http://schemas.microsoft.com/office/drawing/2016/SVG/main" r:embed="rId31"/>
              </a:ext>
            </a:extLst>
          </a:blip>
          <a:stretch/>
        </p:blipFill>
        <p:spPr>
          <a:xfrm>
            <a:off x="4681440" y="1695240"/>
            <a:ext cx="93240" cy="151560"/>
          </a:xfrm>
          <a:prstGeom prst="rect">
            <a:avLst/>
          </a:prstGeom>
          <a:noFill/>
          <a:ln w="0">
            <a:noFill/>
          </a:ln>
        </p:spPr>
      </p:pic>
      <p:pic>
        <p:nvPicPr>
          <p:cNvPr id="501" name="Image 205" descr=" "/>
          <p:cNvPicPr/>
          <p:nvPr/>
        </p:nvPicPr>
        <p:blipFill>
          <a:blip r:embed="rId32"/>
          <a:stretch/>
        </p:blipFill>
        <p:spPr>
          <a:xfrm>
            <a:off x="4978440" y="1618920"/>
            <a:ext cx="596160" cy="310320"/>
          </a:xfrm>
          <a:prstGeom prst="rect">
            <a:avLst/>
          </a:prstGeom>
          <a:noFill/>
          <a:ln w="0">
            <a:noFill/>
          </a:ln>
        </p:spPr>
      </p:pic>
      <p:sp>
        <p:nvSpPr>
          <p:cNvPr id="502" name="Text 173">
            <a:hlinkClick r:id="rId33" action="ppaction://hlinksldjump"/>
          </p:cNvPr>
          <p:cNvSpPr/>
          <p:nvPr/>
        </p:nvSpPr>
        <p:spPr>
          <a:xfrm>
            <a:off x="4978440" y="1585080"/>
            <a:ext cx="66384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Cats</a:t>
            </a:r>
            <a:endParaRPr b="0" lang="en-US" sz="1600" strike="noStrike" u="none">
              <a:solidFill>
                <a:srgbClr val="000000"/>
              </a:solidFill>
              <a:uFillTx/>
              <a:latin typeface="Arial"/>
            </a:endParaRPr>
          </a:p>
        </p:txBody>
      </p:sp>
      <p:pic>
        <p:nvPicPr>
          <p:cNvPr id="503" name="Image 206" descr=" "/>
          <p:cNvPicPr/>
          <p:nvPr/>
        </p:nvPicPr>
        <p:blipFill>
          <a:blip r:embed="rId34"/>
          <a:stretch/>
        </p:blipFill>
        <p:spPr>
          <a:xfrm>
            <a:off x="4978440" y="1923840"/>
            <a:ext cx="596160" cy="0"/>
          </a:xfrm>
          <a:prstGeom prst="rect">
            <a:avLst/>
          </a:prstGeom>
          <a:noFill/>
          <a:ln w="0">
            <a:noFill/>
          </a:ln>
        </p:spPr>
      </p:pic>
      <p:sp>
        <p:nvSpPr>
          <p:cNvPr id="504" name="Shape 186"/>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05" name="Image 207" descr=" ">
            <a:hlinkClick r:id="" action="ppaction://hlinkshowjump?jump=lastslide"/>
          </p:cNvPr>
          <p:cNvPicPr/>
          <p:nvPr/>
        </p:nvPicPr>
        <p:blipFill>
          <a:blip r:embed="rId35">
            <a:extLst>
              <a:ext uri="{96DAC541-7B7A-43D3-8B79-37D633B846F1}">
                <asvg:svgBlip xmlns:asvg="http://schemas.microsoft.com/office/drawing/2016/SVG/main" r:embed="rId36"/>
              </a:ext>
            </a:extLst>
          </a:blip>
          <a:stretch/>
        </p:blipFill>
        <p:spPr>
          <a:xfrm>
            <a:off x="14160600" y="1498320"/>
            <a:ext cx="544320" cy="396000"/>
          </a:xfrm>
          <a:prstGeom prst="rect">
            <a:avLst/>
          </a:prstGeom>
          <a:noFill/>
          <a:ln w="0">
            <a:noFill/>
          </a:ln>
        </p:spPr>
      </p:pic>
      <p:pic>
        <p:nvPicPr>
          <p:cNvPr id="506" name="Image 208" descr=" ">
            <a:hlinkClick r:id="" action="ppaction://hlinkshowjump?jump=lastslide"/>
          </p:cNvPr>
          <p:cNvPicPr/>
          <p:nvPr/>
        </p:nvPicPr>
        <p:blipFill>
          <a:blip r:embed="rId37">
            <a:extLst>
              <a:ext uri="{96DAC541-7B7A-43D3-8B79-37D633B846F1}">
                <asvg:svgBlip xmlns:asvg="http://schemas.microsoft.com/office/drawing/2016/SVG/main" r:embed="rId38"/>
              </a:ext>
            </a:extLst>
          </a:blip>
          <a:stretch/>
        </p:blipFill>
        <p:spPr>
          <a:xfrm>
            <a:off x="15059520" y="1498320"/>
            <a:ext cx="396000" cy="396000"/>
          </a:xfrm>
          <a:prstGeom prst="rect">
            <a:avLst/>
          </a:prstGeom>
          <a:noFill/>
          <a:ln w="0">
            <a:noFill/>
          </a:ln>
        </p:spPr>
      </p:pic>
      <p:pic>
        <p:nvPicPr>
          <p:cNvPr id="507" name="Image 209" descr=" ">
            <a:hlinkClick r:id="" action="ppaction://hlinkshowjump?jump=lastslide"/>
          </p:cNvPr>
          <p:cNvPicPr/>
          <p:nvPr/>
        </p:nvPicPr>
        <p:blipFill>
          <a:blip r:embed="rId39">
            <a:extLst>
              <a:ext uri="{96DAC541-7B7A-43D3-8B79-37D633B846F1}">
                <asvg:svgBlip xmlns:asvg="http://schemas.microsoft.com/office/drawing/2016/SVG/main" r:embed="rId40"/>
              </a:ext>
            </a:extLst>
          </a:blip>
          <a:stretch/>
        </p:blipFill>
        <p:spPr>
          <a:xfrm>
            <a:off x="15810120" y="1498320"/>
            <a:ext cx="212760" cy="396000"/>
          </a:xfrm>
          <a:prstGeom prst="rect">
            <a:avLst/>
          </a:prstGeom>
          <a:noFill/>
          <a:ln w="0">
            <a:noFill/>
          </a:ln>
        </p:spPr>
      </p:pic>
      <p:pic>
        <p:nvPicPr>
          <p:cNvPr id="508" name="Image 210" descr=" ">
            <a:hlinkClick r:id="" action="ppaction://hlinkshowjump?jump=lastslide"/>
          </p:cNvPr>
          <p:cNvPicPr/>
          <p:nvPr/>
        </p:nvPicPr>
        <p:blipFill>
          <a:blip r:embed="rId41">
            <a:extLst>
              <a:ext uri="{96DAC541-7B7A-43D3-8B79-37D633B846F1}">
                <asvg:svgBlip xmlns:asvg="http://schemas.microsoft.com/office/drawing/2016/SVG/main" r:embed="rId42"/>
              </a:ext>
            </a:extLst>
          </a:blip>
          <a:stretch/>
        </p:blipFill>
        <p:spPr>
          <a:xfrm>
            <a:off x="16377480" y="1498320"/>
            <a:ext cx="487440" cy="396000"/>
          </a:xfrm>
          <a:prstGeom prst="rect">
            <a:avLst/>
          </a:prstGeom>
          <a:noFill/>
          <a:ln w="0">
            <a:noFill/>
          </a:ln>
        </p:spPr>
      </p:pic>
      <p:sp>
        <p:nvSpPr>
          <p:cNvPr id="509" name="Shape 187">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10" name="Image 211" descr=" "/>
          <p:cNvPicPr/>
          <p:nvPr/>
        </p:nvPicPr>
        <p:blipFill>
          <a:blip r:embed="rId43">
            <a:extLst>
              <a:ext uri="{96DAC541-7B7A-43D3-8B79-37D633B846F1}">
                <asvg:svgBlip xmlns:asvg="http://schemas.microsoft.com/office/drawing/2016/SVG/main" r:embed="rId44"/>
              </a:ext>
            </a:extLst>
          </a:blip>
          <a:stretch/>
        </p:blipFill>
        <p:spPr>
          <a:xfrm>
            <a:off x="17627760" y="889200"/>
            <a:ext cx="221400" cy="221400"/>
          </a:xfrm>
          <a:prstGeom prst="rect">
            <a:avLst/>
          </a:prstGeom>
          <a:noFill/>
          <a:ln w="0">
            <a:noFill/>
          </a:ln>
        </p:spPr>
      </p:pic>
      <p:pic>
        <p:nvPicPr>
          <p:cNvPr id="511" name="" descr=""/>
          <p:cNvPicPr/>
          <p:nvPr/>
        </p:nvPicPr>
        <p:blipFill>
          <a:blip r:embed="rId45"/>
          <a:stretch/>
        </p:blipFill>
        <p:spPr>
          <a:xfrm>
            <a:off x="0" y="2005560"/>
            <a:ext cx="3657600" cy="2261160"/>
          </a:xfrm>
          <a:prstGeom prst="rect">
            <a:avLst/>
          </a:prstGeom>
          <a:noFill/>
          <a:ln w="0">
            <a:noFill/>
          </a:ln>
        </p:spPr>
      </p:pic>
      <p:pic>
        <p:nvPicPr>
          <p:cNvPr id="512" name="" descr=""/>
          <p:cNvPicPr/>
          <p:nvPr/>
        </p:nvPicPr>
        <p:blipFill>
          <a:blip r:embed="rId46"/>
          <a:stretch/>
        </p:blipFill>
        <p:spPr>
          <a:xfrm>
            <a:off x="7423560" y="1969560"/>
            <a:ext cx="3716640" cy="2373840"/>
          </a:xfrm>
          <a:prstGeom prst="rect">
            <a:avLst/>
          </a:prstGeom>
          <a:noFill/>
          <a:ln w="0">
            <a:noFill/>
          </a:ln>
        </p:spPr>
      </p:pic>
      <p:sp>
        <p:nvSpPr>
          <p:cNvPr id="513" name="Shape 188"/>
          <p:cNvSpPr/>
          <p:nvPr/>
        </p:nvSpPr>
        <p:spPr>
          <a:xfrm>
            <a:off x="-12600" y="16715880"/>
            <a:ext cx="18312840" cy="86054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514" name="Image 212" descr=" "/>
          <p:cNvPicPr/>
          <p:nvPr/>
        </p:nvPicPr>
        <p:blipFill>
          <a:blip r:embed="rId47"/>
          <a:stretch/>
        </p:blipFill>
        <p:spPr>
          <a:xfrm>
            <a:off x="1371600" y="16768800"/>
            <a:ext cx="6958800" cy="8552520"/>
          </a:xfrm>
          <a:prstGeom prst="rect">
            <a:avLst/>
          </a:prstGeom>
          <a:noFill/>
          <a:ln w="0">
            <a:noFill/>
          </a:ln>
        </p:spPr>
      </p:pic>
      <p:pic>
        <p:nvPicPr>
          <p:cNvPr id="515" name="Image 213" descr=" "/>
          <p:cNvPicPr/>
          <p:nvPr/>
        </p:nvPicPr>
        <p:blipFill>
          <a:blip r:embed="rId48"/>
          <a:stretch/>
        </p:blipFill>
        <p:spPr>
          <a:xfrm>
            <a:off x="9944280" y="16768800"/>
            <a:ext cx="6958800" cy="8552520"/>
          </a:xfrm>
          <a:prstGeom prst="rect">
            <a:avLst/>
          </a:prstGeom>
          <a:noFill/>
          <a:ln w="0">
            <a:noFill/>
          </a:ln>
        </p:spPr>
      </p:pic>
      <p:sp>
        <p:nvSpPr>
          <p:cNvPr id="516" name="Text 174"/>
          <p:cNvSpPr/>
          <p:nvPr/>
        </p:nvSpPr>
        <p:spPr>
          <a:xfrm>
            <a:off x="1636920" y="18648000"/>
            <a:ext cx="6433920" cy="316980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Zero to Four Weeks</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too many other siblings are competing for mom's milk</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gastrointestinal disease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    • </a:t>
            </a:r>
            <a:r>
              <a:rPr b="0" lang="en-US" sz="1800" strike="noStrike" u="none">
                <a:solidFill>
                  <a:srgbClr val="676767"/>
                </a:solidFill>
                <a:uFillTx/>
                <a:latin typeface="Open Sans Bold"/>
                <a:ea typeface="Open Sans Bold"/>
              </a:rPr>
              <a:t>environmental conditions such as extreme heat or cold, or unsanitary conditions</a:t>
            </a:r>
            <a:endParaRPr b="0" lang="en-US" sz="1800" strike="noStrike" u="none">
              <a:solidFill>
                <a:srgbClr val="000000"/>
              </a:solidFill>
              <a:uFillTx/>
              <a:latin typeface="Arial"/>
            </a:endParaRPr>
          </a:p>
        </p:txBody>
      </p:sp>
      <p:sp>
        <p:nvSpPr>
          <p:cNvPr id="517" name="Text 175"/>
          <p:cNvSpPr/>
          <p:nvPr/>
        </p:nvSpPr>
        <p:spPr>
          <a:xfrm>
            <a:off x="10207440" y="18981720"/>
            <a:ext cx="64339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Four Weeks to One Year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Kittens can start being introduced to soft wet kitten food typically around three to four weeks after birth. According to the ASPCA,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endParaRPr b="0" lang="en-US" sz="1800" strike="noStrike" u="none">
              <a:solidFill>
                <a:srgbClr val="000000"/>
              </a:solidFill>
              <a:uFillTx/>
              <a:latin typeface="Arial"/>
            </a:endParaRPr>
          </a:p>
        </p:txBody>
      </p:sp>
      <p:pic>
        <p:nvPicPr>
          <p:cNvPr id="518" name="Image 241" descr=" "/>
          <p:cNvPicPr/>
          <p:nvPr/>
        </p:nvPicPr>
        <p:blipFill>
          <a:blip r:embed="rId49"/>
          <a:stretch/>
        </p:blipFill>
        <p:spPr>
          <a:xfrm>
            <a:off x="1384920" y="4800600"/>
            <a:ext cx="15529320" cy="19202400"/>
          </a:xfrm>
          <a:prstGeom prst="rect">
            <a:avLst/>
          </a:prstGeom>
          <a:noFill/>
          <a:ln w="0">
            <a:noFill/>
          </a:ln>
        </p:spPr>
      </p:pic>
      <p:sp>
        <p:nvSpPr>
          <p:cNvPr id="519" name="Text 211"/>
          <p:cNvSpPr/>
          <p:nvPr/>
        </p:nvSpPr>
        <p:spPr>
          <a:xfrm>
            <a:off x="2210040" y="548640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Our pet experts—or “Pexperts”—are delighted that you wish to contact us!</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the form below and one of our “Pexperts” will be in contact with you shortly!</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You will also receive a copy of this form through your Email.</a:t>
            </a:r>
            <a:endParaRPr b="0" lang="en-US" sz="2400" strike="noStrike" u="none">
              <a:solidFill>
                <a:srgbClr val="000000"/>
              </a:solidFill>
              <a:uFillTx/>
              <a:latin typeface="Arial"/>
            </a:endParaRPr>
          </a:p>
        </p:txBody>
      </p:sp>
      <p:sp>
        <p:nvSpPr>
          <p:cNvPr id="520" name="Text 212"/>
          <p:cNvSpPr/>
          <p:nvPr/>
        </p:nvSpPr>
        <p:spPr>
          <a:xfrm>
            <a:off x="5044680" y="935244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Name:</a:t>
            </a:r>
            <a:endParaRPr b="0" lang="en-US" sz="1600" strike="noStrike" u="none">
              <a:solidFill>
                <a:srgbClr val="000000"/>
              </a:solidFill>
              <a:uFillTx/>
              <a:latin typeface="Arial"/>
            </a:endParaRPr>
          </a:p>
        </p:txBody>
      </p:sp>
      <p:sp>
        <p:nvSpPr>
          <p:cNvPr id="521" name="Shape 221"/>
          <p:cNvSpPr/>
          <p:nvPr/>
        </p:nvSpPr>
        <p:spPr>
          <a:xfrm>
            <a:off x="7730280" y="922104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22" name="Text 213"/>
          <p:cNvSpPr/>
          <p:nvPr/>
        </p:nvSpPr>
        <p:spPr>
          <a:xfrm>
            <a:off x="5044680" y="1041732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Phone Number:</a:t>
            </a:r>
            <a:endParaRPr b="0" lang="en-US" sz="1600" strike="noStrike" u="none">
              <a:solidFill>
                <a:srgbClr val="000000"/>
              </a:solidFill>
              <a:uFillTx/>
              <a:latin typeface="Arial"/>
            </a:endParaRPr>
          </a:p>
        </p:txBody>
      </p:sp>
      <p:sp>
        <p:nvSpPr>
          <p:cNvPr id="523" name="Shape 222"/>
          <p:cNvSpPr/>
          <p:nvPr/>
        </p:nvSpPr>
        <p:spPr>
          <a:xfrm>
            <a:off x="7730280" y="1028592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24" name="Text 214"/>
          <p:cNvSpPr/>
          <p:nvPr/>
        </p:nvSpPr>
        <p:spPr>
          <a:xfrm>
            <a:off x="5044680" y="11561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Email Address:</a:t>
            </a:r>
            <a:endParaRPr b="0" lang="en-US" sz="1600" strike="noStrike" u="none">
              <a:solidFill>
                <a:srgbClr val="000000"/>
              </a:solidFill>
              <a:uFillTx/>
              <a:latin typeface="Arial"/>
            </a:endParaRPr>
          </a:p>
        </p:txBody>
      </p:sp>
      <p:sp>
        <p:nvSpPr>
          <p:cNvPr id="525" name="Shape 223"/>
          <p:cNvSpPr/>
          <p:nvPr/>
        </p:nvSpPr>
        <p:spPr>
          <a:xfrm>
            <a:off x="7730280" y="11430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26" name="Text 215"/>
          <p:cNvSpPr/>
          <p:nvPr/>
        </p:nvSpPr>
        <p:spPr>
          <a:xfrm>
            <a:off x="5029560" y="12704400"/>
            <a:ext cx="227088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Confirm Email Address:</a:t>
            </a:r>
            <a:endParaRPr b="0" lang="en-US" sz="1600" strike="noStrike" u="none">
              <a:solidFill>
                <a:srgbClr val="000000"/>
              </a:solidFill>
              <a:uFillTx/>
              <a:latin typeface="Arial"/>
            </a:endParaRPr>
          </a:p>
        </p:txBody>
      </p:sp>
      <p:sp>
        <p:nvSpPr>
          <p:cNvPr id="527" name="Shape 224"/>
          <p:cNvSpPr/>
          <p:nvPr/>
        </p:nvSpPr>
        <p:spPr>
          <a:xfrm>
            <a:off x="7730280" y="12573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28" name="Text 216"/>
          <p:cNvSpPr/>
          <p:nvPr/>
        </p:nvSpPr>
        <p:spPr>
          <a:xfrm>
            <a:off x="5044680" y="13847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Time Zone:</a:t>
            </a:r>
            <a:endParaRPr b="0" lang="en-US" sz="1600" strike="noStrike" u="none">
              <a:solidFill>
                <a:srgbClr val="000000"/>
              </a:solidFill>
              <a:uFillTx/>
              <a:latin typeface="Arial"/>
            </a:endParaRPr>
          </a:p>
        </p:txBody>
      </p:sp>
      <p:sp>
        <p:nvSpPr>
          <p:cNvPr id="529" name="Shape 225"/>
          <p:cNvSpPr/>
          <p:nvPr/>
        </p:nvSpPr>
        <p:spPr>
          <a:xfrm>
            <a:off x="7730280" y="13716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30" name="Text 217"/>
          <p:cNvSpPr/>
          <p:nvPr/>
        </p:nvSpPr>
        <p:spPr>
          <a:xfrm>
            <a:off x="5044680" y="14990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Name:</a:t>
            </a:r>
            <a:endParaRPr b="0" lang="en-US" sz="1600" strike="noStrike" u="none">
              <a:solidFill>
                <a:srgbClr val="000000"/>
              </a:solidFill>
              <a:uFillTx/>
              <a:latin typeface="Arial"/>
            </a:endParaRPr>
          </a:p>
        </p:txBody>
      </p:sp>
      <p:sp>
        <p:nvSpPr>
          <p:cNvPr id="531" name="Shape 226"/>
          <p:cNvSpPr/>
          <p:nvPr/>
        </p:nvSpPr>
        <p:spPr>
          <a:xfrm>
            <a:off x="7730280" y="14859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32" name="Text 218"/>
          <p:cNvSpPr/>
          <p:nvPr/>
        </p:nvSpPr>
        <p:spPr>
          <a:xfrm>
            <a:off x="5044680" y="16133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Type:</a:t>
            </a:r>
            <a:endParaRPr b="0" lang="en-US" sz="1600" strike="noStrike" u="none">
              <a:solidFill>
                <a:srgbClr val="000000"/>
              </a:solidFill>
              <a:uFillTx/>
              <a:latin typeface="Arial"/>
            </a:endParaRPr>
          </a:p>
        </p:txBody>
      </p:sp>
      <p:sp>
        <p:nvSpPr>
          <p:cNvPr id="533" name="Shape 227"/>
          <p:cNvSpPr/>
          <p:nvPr/>
        </p:nvSpPr>
        <p:spPr>
          <a:xfrm>
            <a:off x="7730280" y="16002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34" name="Text 219"/>
          <p:cNvSpPr/>
          <p:nvPr/>
        </p:nvSpPr>
        <p:spPr>
          <a:xfrm>
            <a:off x="5044680" y="17276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Age:</a:t>
            </a:r>
            <a:endParaRPr b="0" lang="en-US" sz="1600" strike="noStrike" u="none">
              <a:solidFill>
                <a:srgbClr val="000000"/>
              </a:solidFill>
              <a:uFillTx/>
              <a:latin typeface="Arial"/>
            </a:endParaRPr>
          </a:p>
        </p:txBody>
      </p:sp>
      <p:sp>
        <p:nvSpPr>
          <p:cNvPr id="535" name="Shape 228"/>
          <p:cNvSpPr/>
          <p:nvPr/>
        </p:nvSpPr>
        <p:spPr>
          <a:xfrm>
            <a:off x="7730280" y="17145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36" name="Text 220"/>
          <p:cNvSpPr/>
          <p:nvPr/>
        </p:nvSpPr>
        <p:spPr>
          <a:xfrm>
            <a:off x="7877880" y="17145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10</a:t>
            </a:r>
            <a:endParaRPr b="0" lang="en-US" sz="1600" strike="noStrike" u="none">
              <a:solidFill>
                <a:srgbClr val="000000"/>
              </a:solidFill>
              <a:uFillTx/>
              <a:latin typeface="Arial"/>
            </a:endParaRPr>
          </a:p>
        </p:txBody>
      </p:sp>
      <p:sp>
        <p:nvSpPr>
          <p:cNvPr id="537" name="Text 221"/>
          <p:cNvSpPr/>
          <p:nvPr/>
        </p:nvSpPr>
        <p:spPr>
          <a:xfrm>
            <a:off x="7877880" y="1600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Dog</a:t>
            </a:r>
            <a:endParaRPr b="0" lang="en-US" sz="1600" strike="noStrike" u="none">
              <a:solidFill>
                <a:srgbClr val="000000"/>
              </a:solidFill>
              <a:uFillTx/>
              <a:latin typeface="Arial"/>
            </a:endParaRPr>
          </a:p>
        </p:txBody>
      </p:sp>
      <p:sp>
        <p:nvSpPr>
          <p:cNvPr id="538" name="Text 222"/>
          <p:cNvSpPr/>
          <p:nvPr/>
        </p:nvSpPr>
        <p:spPr>
          <a:xfrm>
            <a:off x="7877880" y="1485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Jack</a:t>
            </a:r>
            <a:endParaRPr b="0" lang="en-US" sz="1600" strike="noStrike" u="none">
              <a:solidFill>
                <a:srgbClr val="000000"/>
              </a:solidFill>
              <a:uFillTx/>
              <a:latin typeface="Arial"/>
            </a:endParaRPr>
          </a:p>
        </p:txBody>
      </p:sp>
      <p:sp>
        <p:nvSpPr>
          <p:cNvPr id="539" name="Text 223"/>
          <p:cNvSpPr/>
          <p:nvPr/>
        </p:nvSpPr>
        <p:spPr>
          <a:xfrm>
            <a:off x="7877880" y="137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UTC-6:00</a:t>
            </a:r>
            <a:endParaRPr b="0" lang="en-US" sz="1600" strike="noStrike" u="none">
              <a:solidFill>
                <a:srgbClr val="000000"/>
              </a:solidFill>
              <a:uFillTx/>
              <a:latin typeface="Arial"/>
            </a:endParaRPr>
          </a:p>
        </p:txBody>
      </p:sp>
      <p:sp>
        <p:nvSpPr>
          <p:cNvPr id="540" name="Text 224"/>
          <p:cNvSpPr/>
          <p:nvPr/>
        </p:nvSpPr>
        <p:spPr>
          <a:xfrm>
            <a:off x="7877880" y="1258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541" name="Text 225"/>
          <p:cNvSpPr/>
          <p:nvPr/>
        </p:nvSpPr>
        <p:spPr>
          <a:xfrm>
            <a:off x="7877880" y="1143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542" name="Text 226"/>
          <p:cNvSpPr/>
          <p:nvPr/>
        </p:nvSpPr>
        <p:spPr>
          <a:xfrm>
            <a:off x="7877880" y="10278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1(800)123-4567</a:t>
            </a:r>
            <a:endParaRPr b="0" lang="en-US" sz="1600" strike="noStrike" u="none">
              <a:solidFill>
                <a:srgbClr val="000000"/>
              </a:solidFill>
              <a:uFillTx/>
              <a:latin typeface="Arial"/>
            </a:endParaRPr>
          </a:p>
        </p:txBody>
      </p:sp>
      <p:sp>
        <p:nvSpPr>
          <p:cNvPr id="543" name="Text 227"/>
          <p:cNvSpPr/>
          <p:nvPr/>
        </p:nvSpPr>
        <p:spPr>
          <a:xfrm>
            <a:off x="7877880" y="92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 Doe</a:t>
            </a:r>
            <a:endParaRPr b="0" lang="en-US" sz="1600" strike="noStrike" u="none">
              <a:solidFill>
                <a:srgbClr val="000000"/>
              </a:solidFill>
              <a:uFillTx/>
              <a:latin typeface="Arial"/>
            </a:endParaRPr>
          </a:p>
        </p:txBody>
      </p:sp>
      <p:pic>
        <p:nvPicPr>
          <p:cNvPr id="544" name="Image 243" descr=" ">
            <a:hlinkClick r:id="" action="ppaction://hlinkshowjump?jump=previousslide"/>
            <a:hlinkClick r:id="rId50" action="ppaction://hlinksldjump"/>
          </p:cNvPr>
          <p:cNvPicPr/>
          <p:nvPr/>
        </p:nvPicPr>
        <p:blipFill>
          <a:blip r:embed="rId51"/>
          <a:stretch/>
        </p:blipFill>
        <p:spPr>
          <a:xfrm>
            <a:off x="8304120" y="19202400"/>
            <a:ext cx="1754280" cy="761040"/>
          </a:xfrm>
          <a:prstGeom prst="rect">
            <a:avLst/>
          </a:prstGeom>
          <a:noFill/>
          <a:ln w="0">
            <a:noFill/>
          </a:ln>
        </p:spPr>
      </p:pic>
      <p:sp>
        <p:nvSpPr>
          <p:cNvPr id="545" name="Text 82"/>
          <p:cNvSpPr/>
          <p:nvPr/>
        </p:nvSpPr>
        <p:spPr>
          <a:xfrm>
            <a:off x="8304120" y="19202400"/>
            <a:ext cx="17542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Submit</a:t>
            </a:r>
            <a:endParaRPr b="0" lang="en-US" sz="1600" strike="noStrike" u="none">
              <a:solidFill>
                <a:srgbClr val="000000"/>
              </a:solidFill>
              <a:uFillTx/>
              <a:latin typeface="Arial"/>
            </a:endParaRPr>
          </a:p>
        </p:txBody>
      </p:sp>
      <p:pic>
        <p:nvPicPr>
          <p:cNvPr id="546" name="Image 200" descr=" ">
            <a:hlinkClick r:id="rId52" action="ppaction://hlinksldjump"/>
          </p:cNvPr>
          <p:cNvPicPr/>
          <p:nvPr/>
        </p:nvPicPr>
        <p:blipFill>
          <a:blip r:embed="rId53"/>
          <a:stretch/>
        </p:blipFill>
        <p:spPr>
          <a:xfrm>
            <a:off x="8165520" y="622080"/>
            <a:ext cx="1754280" cy="761040"/>
          </a:xfrm>
          <a:prstGeom prst="rect">
            <a:avLst/>
          </a:prstGeom>
          <a:noFill/>
          <a:ln w="0">
            <a:noFill/>
          </a:ln>
        </p:spPr>
      </p:pic>
      <p:sp>
        <p:nvSpPr>
          <p:cNvPr id="547" name="Text 151">
            <a:hlinkClick r:id="rId54"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548" name="Text 152"/>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Cats</a:t>
            </a:r>
            <a:endParaRPr b="0" lang="en-US" sz="1600" strike="noStrike" u="none">
              <a:solidFill>
                <a:srgbClr val="000000"/>
              </a:solidFill>
              <a:uFillTx/>
              <a:latin typeface="Arial"/>
            </a:endParaRPr>
          </a:p>
        </p:txBody>
      </p:sp>
      <p:sp>
        <p:nvSpPr>
          <p:cNvPr id="549" name="Text 167">
            <a:hlinkClick r:id="rId55" action="ppaction://hlinksldjump"/>
          </p:cNvPr>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550" name="Text 168">
            <a:hlinkClick r:id="" action="ppaction://hlinkshowjump?jump=previous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551" name="Text 169">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2" name="Image 111" descr=" "/>
          <p:cNvPicPr/>
          <p:nvPr/>
        </p:nvPicPr>
        <p:blipFill>
          <a:blip r:embed="rId1"/>
          <a:stretch/>
        </p:blipFill>
        <p:spPr>
          <a:xfrm>
            <a:off x="0" y="25321320"/>
            <a:ext cx="18287280" cy="4697640"/>
          </a:xfrm>
          <a:prstGeom prst="rect">
            <a:avLst/>
          </a:prstGeom>
          <a:noFill/>
          <a:ln w="0">
            <a:noFill/>
          </a:ln>
        </p:spPr>
      </p:pic>
      <p:sp>
        <p:nvSpPr>
          <p:cNvPr id="553" name="Text 79"/>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554" name="Shape 91"/>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55" name="Image 112"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556" name="Image 113"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557" name="Image 114"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558" name="Image 115"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559" name="Shape 92"/>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60" name="Image 116"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561" name="Text 80">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562" name="Shape 93"/>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63" name="Image 117" descr=" "/>
          <p:cNvPicPr/>
          <p:nvPr/>
        </p:nvPicPr>
        <p:blipFill>
          <a:blip r:embed="rId13"/>
          <a:stretch/>
        </p:blipFill>
        <p:spPr>
          <a:xfrm>
            <a:off x="5753160" y="25765560"/>
            <a:ext cx="1751760" cy="761040"/>
          </a:xfrm>
          <a:prstGeom prst="rect">
            <a:avLst/>
          </a:prstGeom>
          <a:noFill/>
          <a:ln w="0">
            <a:noFill/>
          </a:ln>
        </p:spPr>
      </p:pic>
      <p:sp>
        <p:nvSpPr>
          <p:cNvPr id="564" name="Text 98">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565" name="Shape 94"/>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66" name="Text 99">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567" name="Shape 95"/>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68" name="Text 100">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569" name="Shape 96"/>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70" name="Text 101">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571" name="Shape 97"/>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72" name="Text 102">
            <a:hlinkClick r:id="" action="ppaction://hlinkshowjump?jump=next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573" name="Shape 98"/>
          <p:cNvSpPr/>
          <p:nvPr/>
        </p:nvSpPr>
        <p:spPr>
          <a:xfrm>
            <a:off x="-12600" y="12876480"/>
            <a:ext cx="18312840" cy="124448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574" name="Image 125" descr=" "/>
          <p:cNvPicPr/>
          <p:nvPr/>
        </p:nvPicPr>
        <p:blipFill>
          <a:blip r:embed="rId17"/>
          <a:stretch/>
        </p:blipFill>
        <p:spPr>
          <a:xfrm>
            <a:off x="1371600" y="12876480"/>
            <a:ext cx="15531480" cy="12444840"/>
          </a:xfrm>
          <a:prstGeom prst="rect">
            <a:avLst/>
          </a:prstGeom>
          <a:noFill/>
          <a:ln w="0">
            <a:noFill/>
          </a:ln>
        </p:spPr>
      </p:pic>
      <p:sp>
        <p:nvSpPr>
          <p:cNvPr id="575" name="Text 105"/>
          <p:cNvSpPr/>
          <p:nvPr/>
        </p:nvSpPr>
        <p:spPr>
          <a:xfrm>
            <a:off x="2024280" y="16018200"/>
            <a:ext cx="142063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Here are some resources to get you started:</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Guinea Pig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18"/>
              </a:rPr>
              <a:t>https://www.animalhumanesociety.org/adoption/guinea-pig-care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Mouse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19"/>
              </a:rPr>
              <a:t>https://www.bluecross.org.uk/pet-advice/caring-your-mouse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Hermit Crab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0"/>
              </a:rPr>
              <a:t>https://pethermitcrabs.org/cage-habitat/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Chinchilla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1"/>
              </a:rPr>
              <a:t>https://chinchillacare.org/cage-habitat/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Gerbil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2"/>
              </a:rPr>
              <a:t>https://petgerbils.org/cage-habitat/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Hamster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3"/>
              </a:rPr>
              <a:t>https://www.pdsa.org.uk/taking-care-of-your-pet/looking-after-your-pet/small-pets/the-ideal-home-for-your-hamster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p:txBody>
      </p:sp>
      <p:sp>
        <p:nvSpPr>
          <p:cNvPr id="576" name="Shape 99"/>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77" name="Image 126" descr=" "/>
          <p:cNvPicPr/>
          <p:nvPr/>
        </p:nvPicPr>
        <p:blipFill>
          <a:blip r:embed="rId24"/>
          <a:stretch/>
        </p:blipFill>
        <p:spPr>
          <a:xfrm>
            <a:off x="0" y="6247800"/>
            <a:ext cx="18287280" cy="6628680"/>
          </a:xfrm>
          <a:prstGeom prst="rect">
            <a:avLst/>
          </a:prstGeom>
          <a:noFill/>
          <a:ln w="0">
            <a:noFill/>
          </a:ln>
        </p:spPr>
      </p:pic>
      <p:pic>
        <p:nvPicPr>
          <p:cNvPr id="578" name="Image 127" descr=" "/>
          <p:cNvPicPr/>
          <p:nvPr/>
        </p:nvPicPr>
        <p:blipFill>
          <a:blip r:embed="rId25"/>
          <a:stretch/>
        </p:blipFill>
        <p:spPr>
          <a:xfrm>
            <a:off x="1372680" y="6247800"/>
            <a:ext cx="15529320" cy="6628680"/>
          </a:xfrm>
          <a:prstGeom prst="rect">
            <a:avLst/>
          </a:prstGeom>
          <a:noFill/>
          <a:ln w="0">
            <a:noFill/>
          </a:ln>
        </p:spPr>
      </p:pic>
      <p:sp>
        <p:nvSpPr>
          <p:cNvPr id="579" name="Text 106"/>
          <p:cNvSpPr/>
          <p:nvPr/>
        </p:nvSpPr>
        <p:spPr>
          <a:xfrm>
            <a:off x="2209680" y="7075440"/>
            <a:ext cx="13854960" cy="2921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Sometimes we want a pet in our life but think it’s impossible because we are not home enough to take care of it, or we don’t have enough room. Consider adopting a small animal such as a hermit crab, mouse, gerbil, hamster, guinea pig, or even a chinchilla! Depending on which type of animal you adopt, you can provide a comfortable environment using anything from small to large cages or glass aquariums. You will also need to provide amenities for your new pet, such as bedding or substrate, toys, an exercise wheel, a water dish or drip bottle, a food dish, and grooming equipment. You also need to consider if your new pet will need a friend or if it will be happy living alone. Our “Pexperts” are here to help you decide which pet is right for you and how to provide them with a happy home. Schedule a consultation with us today!</a:t>
            </a:r>
            <a:endParaRPr b="0" lang="en-US" sz="2000" strike="noStrike" u="none">
              <a:solidFill>
                <a:srgbClr val="000000"/>
              </a:solidFill>
              <a:uFillTx/>
              <a:latin typeface="Arial"/>
            </a:endParaRPr>
          </a:p>
        </p:txBody>
      </p:sp>
      <p:pic>
        <p:nvPicPr>
          <p:cNvPr id="580" name="Image 128" descr=" "/>
          <p:cNvPicPr/>
          <p:nvPr/>
        </p:nvPicPr>
        <p:blipFill>
          <a:blip r:embed="rId26">
            <a:extLst>
              <a:ext uri="{96DAC541-7B7A-43D3-8B79-37D633B846F1}">
                <asvg:svgBlip xmlns:asvg="http://schemas.microsoft.com/office/drawing/2016/SVG/main" r:embed="rId27"/>
              </a:ext>
            </a:extLst>
          </a:blip>
          <a:stretch/>
        </p:blipFill>
        <p:spPr>
          <a:xfrm>
            <a:off x="7223400" y="2006280"/>
            <a:ext cx="3809160" cy="2260440"/>
          </a:xfrm>
          <a:prstGeom prst="rect">
            <a:avLst/>
          </a:prstGeom>
          <a:noFill/>
          <a:ln w="0">
            <a:noFill/>
          </a:ln>
        </p:spPr>
      </p:pic>
      <p:pic>
        <p:nvPicPr>
          <p:cNvPr id="581" name="Image 129" descr=" "/>
          <p:cNvPicPr/>
          <p:nvPr/>
        </p:nvPicPr>
        <p:blipFill>
          <a:blip r:embed="rId28">
            <a:extLst>
              <a:ext uri="{96DAC541-7B7A-43D3-8B79-37D633B846F1}">
                <asvg:svgBlip xmlns:asvg="http://schemas.microsoft.com/office/drawing/2016/SVG/main" r:embed="rId29"/>
              </a:ext>
            </a:extLst>
          </a:blip>
          <a:stretch/>
        </p:blipFill>
        <p:spPr>
          <a:xfrm>
            <a:off x="12941280" y="1981080"/>
            <a:ext cx="5346000" cy="2284920"/>
          </a:xfrm>
          <a:prstGeom prst="rect">
            <a:avLst/>
          </a:prstGeom>
          <a:noFill/>
          <a:ln w="0">
            <a:noFill/>
          </a:ln>
        </p:spPr>
      </p:pic>
      <p:sp>
        <p:nvSpPr>
          <p:cNvPr id="582" name="Shape 100"/>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3" name="Text 107"/>
          <p:cNvSpPr/>
          <p:nvPr/>
        </p:nvSpPr>
        <p:spPr>
          <a:xfrm>
            <a:off x="7657920" y="4996800"/>
            <a:ext cx="2990880" cy="646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3000" strike="noStrike" u="none">
                <a:solidFill>
                  <a:srgbClr val="676767"/>
                </a:solidFill>
                <a:uFillTx/>
                <a:latin typeface="Open Sans Bold"/>
                <a:ea typeface="Open Sans Bold"/>
              </a:rPr>
              <a:t>Small Animals</a:t>
            </a:r>
            <a:endParaRPr b="0" lang="en-US" sz="3000" strike="noStrike" u="none">
              <a:solidFill>
                <a:srgbClr val="000000"/>
              </a:solidFill>
              <a:uFillTx/>
              <a:latin typeface="Arial"/>
            </a:endParaRPr>
          </a:p>
        </p:txBody>
      </p:sp>
      <p:pic>
        <p:nvPicPr>
          <p:cNvPr id="584" name="Image 132" descr=" "/>
          <p:cNvPicPr/>
          <p:nvPr/>
        </p:nvPicPr>
        <p:blipFill>
          <a:blip r:embed="rId30"/>
          <a:stretch/>
        </p:blipFill>
        <p:spPr>
          <a:xfrm>
            <a:off x="0" y="0"/>
            <a:ext cx="18287280" cy="2005560"/>
          </a:xfrm>
          <a:prstGeom prst="rect">
            <a:avLst/>
          </a:prstGeom>
          <a:noFill/>
          <a:ln w="0">
            <a:noFill/>
          </a:ln>
        </p:spPr>
      </p:pic>
      <p:pic>
        <p:nvPicPr>
          <p:cNvPr id="585" name="Image 133" descr=" ">
            <a:hlinkClick r:id="" action="ppaction://hlinkshowjump?jump=firstslide"/>
          </p:cNvPr>
          <p:cNvPicPr/>
          <p:nvPr/>
        </p:nvPicPr>
        <p:blipFill>
          <a:blip r:embed="rId31">
            <a:extLst>
              <a:ext uri="{96DAC541-7B7A-43D3-8B79-37D633B846F1}">
                <asvg:svgBlip xmlns:asvg="http://schemas.microsoft.com/office/drawing/2016/SVG/main" r:embed="rId32"/>
              </a:ext>
            </a:extLst>
          </a:blip>
          <a:stretch/>
        </p:blipFill>
        <p:spPr>
          <a:xfrm>
            <a:off x="152280" y="114120"/>
            <a:ext cx="1726920" cy="1776960"/>
          </a:xfrm>
          <a:prstGeom prst="rect">
            <a:avLst/>
          </a:prstGeom>
          <a:noFill/>
          <a:ln w="0">
            <a:noFill/>
          </a:ln>
        </p:spPr>
      </p:pic>
      <p:sp>
        <p:nvSpPr>
          <p:cNvPr id="586" name="Text 108">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587" name="Shape 101"/>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8" name="Shape 102"/>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9" name="Shape 103"/>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0" name="Shape 104"/>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1" name="Shape 105"/>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2" name="Shape 106"/>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3" name="Shape 107"/>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4" name="Shape 108">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5" name="Shape 109"/>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6" name="Text 114"/>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597" name="Shape 110"/>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598" name="Image 135" descr=" "/>
          <p:cNvPicPr/>
          <p:nvPr/>
        </p:nvPicPr>
        <p:blipFill>
          <a:blip r:embed="rId33"/>
          <a:stretch/>
        </p:blipFill>
        <p:spPr>
          <a:xfrm>
            <a:off x="17589240" y="850680"/>
            <a:ext cx="304200" cy="304200"/>
          </a:xfrm>
          <a:prstGeom prst="rect">
            <a:avLst/>
          </a:prstGeom>
          <a:noFill/>
          <a:ln w="0">
            <a:noFill/>
          </a:ln>
        </p:spPr>
      </p:pic>
      <p:pic>
        <p:nvPicPr>
          <p:cNvPr id="599" name="Image 136" descr=" "/>
          <p:cNvPicPr/>
          <p:nvPr/>
        </p:nvPicPr>
        <p:blipFill>
          <a:blip r:embed="rId34">
            <a:extLst>
              <a:ext uri="{96DAC541-7B7A-43D3-8B79-37D633B846F1}">
                <asvg:svgBlip xmlns:asvg="http://schemas.microsoft.com/office/drawing/2016/SVG/main" r:embed="rId35"/>
              </a:ext>
            </a:extLst>
          </a:blip>
          <a:stretch/>
        </p:blipFill>
        <p:spPr>
          <a:xfrm>
            <a:off x="17627400" y="888840"/>
            <a:ext cx="221400" cy="221400"/>
          </a:xfrm>
          <a:prstGeom prst="rect">
            <a:avLst/>
          </a:prstGeom>
          <a:noFill/>
          <a:ln w="0">
            <a:noFill/>
          </a:ln>
        </p:spPr>
      </p:pic>
      <p:sp>
        <p:nvSpPr>
          <p:cNvPr id="600" name="Shape 111"/>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01" name="Shape 112"/>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02" name="Image 137" descr=" "/>
          <p:cNvPicPr/>
          <p:nvPr/>
        </p:nvPicPr>
        <p:blipFill>
          <a:blip r:embed="rId36"/>
          <a:stretch/>
        </p:blipFill>
        <p:spPr>
          <a:xfrm>
            <a:off x="4572000" y="1618920"/>
            <a:ext cx="304200" cy="304200"/>
          </a:xfrm>
          <a:prstGeom prst="rect">
            <a:avLst/>
          </a:prstGeom>
          <a:noFill/>
          <a:ln w="0">
            <a:noFill/>
          </a:ln>
        </p:spPr>
      </p:pic>
      <p:pic>
        <p:nvPicPr>
          <p:cNvPr id="603" name="Image 138" descr=" "/>
          <p:cNvPicPr/>
          <p:nvPr/>
        </p:nvPicPr>
        <p:blipFill>
          <a:blip r:embed="rId37">
            <a:extLst>
              <a:ext uri="{96DAC541-7B7A-43D3-8B79-37D633B846F1}">
                <asvg:svgBlip xmlns:asvg="http://schemas.microsoft.com/office/drawing/2016/SVG/main" r:embed="rId38"/>
              </a:ext>
            </a:extLst>
          </a:blip>
          <a:stretch/>
        </p:blipFill>
        <p:spPr>
          <a:xfrm>
            <a:off x="4681440" y="1695240"/>
            <a:ext cx="93240" cy="151560"/>
          </a:xfrm>
          <a:prstGeom prst="rect">
            <a:avLst/>
          </a:prstGeom>
          <a:noFill/>
          <a:ln w="0">
            <a:noFill/>
          </a:ln>
        </p:spPr>
      </p:pic>
      <p:pic>
        <p:nvPicPr>
          <p:cNvPr id="604" name="Image 139" descr=" ">
            <a:hlinkClick r:id="rId39" action="ppaction://hlinksldjump"/>
          </p:cNvPr>
          <p:cNvPicPr/>
          <p:nvPr/>
        </p:nvPicPr>
        <p:blipFill>
          <a:blip r:embed="rId40"/>
          <a:stretch/>
        </p:blipFill>
        <p:spPr>
          <a:xfrm>
            <a:off x="4978440" y="1618920"/>
            <a:ext cx="1650960" cy="310320"/>
          </a:xfrm>
          <a:prstGeom prst="rect">
            <a:avLst/>
          </a:prstGeom>
          <a:noFill/>
          <a:ln w="0">
            <a:noFill/>
          </a:ln>
        </p:spPr>
      </p:pic>
      <p:sp>
        <p:nvSpPr>
          <p:cNvPr id="605" name="Text 115">
            <a:hlinkClick r:id="rId41" action="ppaction://hlinksldjump"/>
          </p:cNvPr>
          <p:cNvSpPr/>
          <p:nvPr/>
        </p:nvSpPr>
        <p:spPr>
          <a:xfrm>
            <a:off x="4978440" y="1585080"/>
            <a:ext cx="165096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Small Animals</a:t>
            </a:r>
            <a:endParaRPr b="0" lang="en-US" sz="1600" strike="noStrike" u="none">
              <a:solidFill>
                <a:srgbClr val="000000"/>
              </a:solidFill>
              <a:uFillTx/>
              <a:latin typeface="Arial"/>
            </a:endParaRPr>
          </a:p>
        </p:txBody>
      </p:sp>
      <p:pic>
        <p:nvPicPr>
          <p:cNvPr id="606" name="Image 140" descr=" "/>
          <p:cNvPicPr/>
          <p:nvPr/>
        </p:nvPicPr>
        <p:blipFill>
          <a:blip r:embed="rId42"/>
          <a:stretch/>
        </p:blipFill>
        <p:spPr>
          <a:xfrm>
            <a:off x="4978440" y="1923840"/>
            <a:ext cx="596160" cy="0"/>
          </a:xfrm>
          <a:prstGeom prst="rect">
            <a:avLst/>
          </a:prstGeom>
          <a:noFill/>
          <a:ln w="0">
            <a:noFill/>
          </a:ln>
        </p:spPr>
      </p:pic>
      <p:sp>
        <p:nvSpPr>
          <p:cNvPr id="607" name="Shape 113"/>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08" name="Image 141" descr=" ">
            <a:hlinkClick r:id="" action="ppaction://hlinkshowjump?jump=lastslide"/>
          </p:cNvPr>
          <p:cNvPicPr/>
          <p:nvPr/>
        </p:nvPicPr>
        <p:blipFill>
          <a:blip r:embed="rId43">
            <a:extLst>
              <a:ext uri="{96DAC541-7B7A-43D3-8B79-37D633B846F1}">
                <asvg:svgBlip xmlns:asvg="http://schemas.microsoft.com/office/drawing/2016/SVG/main" r:embed="rId44"/>
              </a:ext>
            </a:extLst>
          </a:blip>
          <a:stretch/>
        </p:blipFill>
        <p:spPr>
          <a:xfrm>
            <a:off x="14160600" y="1498320"/>
            <a:ext cx="544320" cy="396000"/>
          </a:xfrm>
          <a:prstGeom prst="rect">
            <a:avLst/>
          </a:prstGeom>
          <a:noFill/>
          <a:ln w="0">
            <a:noFill/>
          </a:ln>
        </p:spPr>
      </p:pic>
      <p:pic>
        <p:nvPicPr>
          <p:cNvPr id="609" name="Image 142" descr=" ">
            <a:hlinkClick r:id="" action="ppaction://hlinkshowjump?jump=lastslide"/>
          </p:cNvPr>
          <p:cNvPicPr/>
          <p:nvPr/>
        </p:nvPicPr>
        <p:blipFill>
          <a:blip r:embed="rId45">
            <a:extLst>
              <a:ext uri="{96DAC541-7B7A-43D3-8B79-37D633B846F1}">
                <asvg:svgBlip xmlns:asvg="http://schemas.microsoft.com/office/drawing/2016/SVG/main" r:embed="rId46"/>
              </a:ext>
            </a:extLst>
          </a:blip>
          <a:stretch/>
        </p:blipFill>
        <p:spPr>
          <a:xfrm>
            <a:off x="15059520" y="1498320"/>
            <a:ext cx="396000" cy="396000"/>
          </a:xfrm>
          <a:prstGeom prst="rect">
            <a:avLst/>
          </a:prstGeom>
          <a:noFill/>
          <a:ln w="0">
            <a:noFill/>
          </a:ln>
        </p:spPr>
      </p:pic>
      <p:pic>
        <p:nvPicPr>
          <p:cNvPr id="610" name="Image 143" descr=" ">
            <a:hlinkClick r:id="" action="ppaction://hlinkshowjump?jump=lastslide"/>
          </p:cNvPr>
          <p:cNvPicPr/>
          <p:nvPr/>
        </p:nvPicPr>
        <p:blipFill>
          <a:blip r:embed="rId47">
            <a:extLst>
              <a:ext uri="{96DAC541-7B7A-43D3-8B79-37D633B846F1}">
                <asvg:svgBlip xmlns:asvg="http://schemas.microsoft.com/office/drawing/2016/SVG/main" r:embed="rId48"/>
              </a:ext>
            </a:extLst>
          </a:blip>
          <a:stretch/>
        </p:blipFill>
        <p:spPr>
          <a:xfrm>
            <a:off x="15810120" y="1498320"/>
            <a:ext cx="212760" cy="396000"/>
          </a:xfrm>
          <a:prstGeom prst="rect">
            <a:avLst/>
          </a:prstGeom>
          <a:noFill/>
          <a:ln w="0">
            <a:noFill/>
          </a:ln>
        </p:spPr>
      </p:pic>
      <p:pic>
        <p:nvPicPr>
          <p:cNvPr id="611" name="Image 144" descr=" ">
            <a:hlinkClick r:id="" action="ppaction://hlinkshowjump?jump=lastslide"/>
          </p:cNvPr>
          <p:cNvPicPr/>
          <p:nvPr/>
        </p:nvPicPr>
        <p:blipFill>
          <a:blip r:embed="rId49">
            <a:extLst>
              <a:ext uri="{96DAC541-7B7A-43D3-8B79-37D633B846F1}">
                <asvg:svgBlip xmlns:asvg="http://schemas.microsoft.com/office/drawing/2016/SVG/main" r:embed="rId50"/>
              </a:ext>
            </a:extLst>
          </a:blip>
          <a:stretch/>
        </p:blipFill>
        <p:spPr>
          <a:xfrm>
            <a:off x="16377480" y="1498320"/>
            <a:ext cx="487440" cy="396000"/>
          </a:xfrm>
          <a:prstGeom prst="rect">
            <a:avLst/>
          </a:prstGeom>
          <a:noFill/>
          <a:ln w="0">
            <a:noFill/>
          </a:ln>
        </p:spPr>
      </p:pic>
      <p:sp>
        <p:nvSpPr>
          <p:cNvPr id="612" name="Shape 114">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13" name="Image 145" descr=" "/>
          <p:cNvPicPr/>
          <p:nvPr/>
        </p:nvPicPr>
        <p:blipFill>
          <a:blip r:embed="rId51">
            <a:extLst>
              <a:ext uri="{96DAC541-7B7A-43D3-8B79-37D633B846F1}">
                <asvg:svgBlip xmlns:asvg="http://schemas.microsoft.com/office/drawing/2016/SVG/main" r:embed="rId52"/>
              </a:ext>
            </a:extLst>
          </a:blip>
          <a:stretch/>
        </p:blipFill>
        <p:spPr>
          <a:xfrm>
            <a:off x="17627760" y="889200"/>
            <a:ext cx="221400" cy="221400"/>
          </a:xfrm>
          <a:prstGeom prst="rect">
            <a:avLst/>
          </a:prstGeom>
          <a:noFill/>
          <a:ln w="0">
            <a:noFill/>
          </a:ln>
        </p:spPr>
      </p:pic>
      <p:pic>
        <p:nvPicPr>
          <p:cNvPr id="614" name="" descr=""/>
          <p:cNvPicPr/>
          <p:nvPr/>
        </p:nvPicPr>
        <p:blipFill>
          <a:blip r:embed="rId53"/>
          <a:stretch/>
        </p:blipFill>
        <p:spPr>
          <a:xfrm>
            <a:off x="4680" y="2021400"/>
            <a:ext cx="4795920" cy="2173320"/>
          </a:xfrm>
          <a:prstGeom prst="rect">
            <a:avLst/>
          </a:prstGeom>
          <a:noFill/>
          <a:ln w="0">
            <a:noFill/>
          </a:ln>
        </p:spPr>
      </p:pic>
      <p:pic>
        <p:nvPicPr>
          <p:cNvPr id="615" name="Image 134" descr=" ">
            <a:hlinkClick r:id="rId54" action="ppaction://hlinksldjump"/>
          </p:cNvPr>
          <p:cNvPicPr/>
          <p:nvPr/>
        </p:nvPicPr>
        <p:blipFill>
          <a:blip r:embed="rId55"/>
          <a:stretch/>
        </p:blipFill>
        <p:spPr>
          <a:xfrm>
            <a:off x="9929520" y="622080"/>
            <a:ext cx="1754280" cy="761040"/>
          </a:xfrm>
          <a:prstGeom prst="rect">
            <a:avLst/>
          </a:prstGeom>
          <a:noFill/>
          <a:ln w="0">
            <a:noFill/>
          </a:ln>
        </p:spPr>
      </p:pic>
      <p:sp>
        <p:nvSpPr>
          <p:cNvPr id="616" name="Text 96">
            <a:hlinkClick r:id="rId56"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617" name="Text 97">
            <a:hlinkClick r:id="rId57"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618" name="Text 110">
            <a:hlinkClick r:id="" action="ppaction://hlinkshowjump?jump=next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619" name="Text 111">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620" name="Text 86">
            <a:hlinkClick r:id="rId58" action="ppaction://hlinksldjump"/>
          </p:cNvPr>
          <p:cNvSpPr/>
          <p:nvPr/>
        </p:nvSpPr>
        <p:spPr>
          <a:xfrm>
            <a:off x="9964440" y="622080"/>
            <a:ext cx="168372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Small Animals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21" name="Image 214" descr=" "/>
          <p:cNvPicPr/>
          <p:nvPr/>
        </p:nvPicPr>
        <p:blipFill>
          <a:blip r:embed="rId1"/>
          <a:stretch/>
        </p:blipFill>
        <p:spPr>
          <a:xfrm>
            <a:off x="0" y="25321320"/>
            <a:ext cx="18287280" cy="4697640"/>
          </a:xfrm>
          <a:prstGeom prst="rect">
            <a:avLst/>
          </a:prstGeom>
          <a:noFill/>
          <a:ln w="0">
            <a:noFill/>
          </a:ln>
        </p:spPr>
      </p:pic>
      <p:sp>
        <p:nvSpPr>
          <p:cNvPr id="622" name="Text 176"/>
          <p:cNvSpPr/>
          <p:nvPr/>
        </p:nvSpPr>
        <p:spPr>
          <a:xfrm>
            <a:off x="7471800" y="29499120"/>
            <a:ext cx="3343680" cy="3463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600" strike="noStrike" u="none">
                <a:solidFill>
                  <a:srgbClr val="676767"/>
                </a:solidFill>
                <a:uFillTx/>
                <a:latin typeface="Open Sans Bold"/>
                <a:ea typeface="Open Sans Bold"/>
              </a:rPr>
              <a:t>© Copyright 2025</a:t>
            </a:r>
            <a:endParaRPr b="0" lang="en-US" sz="1600" strike="noStrike" u="none">
              <a:solidFill>
                <a:srgbClr val="000000"/>
              </a:solidFill>
              <a:uFillTx/>
              <a:latin typeface="Arial"/>
            </a:endParaRPr>
          </a:p>
        </p:txBody>
      </p:sp>
      <p:sp>
        <p:nvSpPr>
          <p:cNvPr id="623" name="Shape 189"/>
          <p:cNvSpPr/>
          <p:nvPr/>
        </p:nvSpPr>
        <p:spPr>
          <a:xfrm>
            <a:off x="11734920" y="272512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24" name="Image 215" descr=" ">
            <a:hlinkClick r:id="" action="ppaction://hlinkshowjump?jump=lastslide"/>
            <a:hlinkClick r:id="rId2"/>
          </p:cNvPr>
          <p:cNvPicPr/>
          <p:nvPr/>
        </p:nvPicPr>
        <p:blipFill>
          <a:blip r:embed="rId3">
            <a:extLst>
              <a:ext uri="{96DAC541-7B7A-43D3-8B79-37D633B846F1}">
                <asvg:svgBlip xmlns:asvg="http://schemas.microsoft.com/office/drawing/2016/SVG/main" r:embed="rId4"/>
              </a:ext>
            </a:extLst>
          </a:blip>
          <a:stretch/>
        </p:blipFill>
        <p:spPr>
          <a:xfrm>
            <a:off x="11734920" y="27251280"/>
            <a:ext cx="1133640" cy="824760"/>
          </a:xfrm>
          <a:prstGeom prst="rect">
            <a:avLst/>
          </a:prstGeom>
          <a:noFill/>
          <a:ln w="0">
            <a:noFill/>
          </a:ln>
        </p:spPr>
      </p:pic>
      <p:pic>
        <p:nvPicPr>
          <p:cNvPr id="625" name="Image 216" descr=" ">
            <a:hlinkClick r:id="" action="ppaction://hlinkshowjump?jump=lastslide"/>
          </p:cNvPr>
          <p:cNvPicPr/>
          <p:nvPr/>
        </p:nvPicPr>
        <p:blipFill>
          <a:blip r:embed="rId5">
            <a:extLst>
              <a:ext uri="{96DAC541-7B7A-43D3-8B79-37D633B846F1}">
                <asvg:svgBlip xmlns:asvg="http://schemas.microsoft.com/office/drawing/2016/SVG/main" r:embed="rId6"/>
              </a:ext>
            </a:extLst>
          </a:blip>
          <a:stretch/>
        </p:blipFill>
        <p:spPr>
          <a:xfrm>
            <a:off x="13605840" y="27251280"/>
            <a:ext cx="824760" cy="824760"/>
          </a:xfrm>
          <a:prstGeom prst="rect">
            <a:avLst/>
          </a:prstGeom>
          <a:noFill/>
          <a:ln w="0">
            <a:noFill/>
          </a:ln>
        </p:spPr>
      </p:pic>
      <p:pic>
        <p:nvPicPr>
          <p:cNvPr id="626" name="Image 217" descr=" ">
            <a:hlinkClick r:id="" action="ppaction://hlinkshowjump?jump=lastslide"/>
          </p:cNvPr>
          <p:cNvPicPr/>
          <p:nvPr/>
        </p:nvPicPr>
        <p:blipFill>
          <a:blip r:embed="rId7">
            <a:extLst>
              <a:ext uri="{96DAC541-7B7A-43D3-8B79-37D633B846F1}">
                <asvg:svgBlip xmlns:asvg="http://schemas.microsoft.com/office/drawing/2016/SVG/main" r:embed="rId8"/>
              </a:ext>
            </a:extLst>
          </a:blip>
          <a:stretch/>
        </p:blipFill>
        <p:spPr>
          <a:xfrm>
            <a:off x="15167880" y="27251280"/>
            <a:ext cx="443880" cy="824760"/>
          </a:xfrm>
          <a:prstGeom prst="rect">
            <a:avLst/>
          </a:prstGeom>
          <a:noFill/>
          <a:ln w="0">
            <a:noFill/>
          </a:ln>
        </p:spPr>
      </p:pic>
      <p:pic>
        <p:nvPicPr>
          <p:cNvPr id="627" name="Image 218" descr=" ">
            <a:hlinkClick r:id="" action="ppaction://hlinkshowjump?jump=lastslide"/>
          </p:cNvPr>
          <p:cNvPicPr/>
          <p:nvPr/>
        </p:nvPicPr>
        <p:blipFill>
          <a:blip r:embed="rId9">
            <a:extLst>
              <a:ext uri="{96DAC541-7B7A-43D3-8B79-37D633B846F1}">
                <asvg:svgBlip xmlns:asvg="http://schemas.microsoft.com/office/drawing/2016/SVG/main" r:embed="rId10"/>
              </a:ext>
            </a:extLst>
          </a:blip>
          <a:stretch/>
        </p:blipFill>
        <p:spPr>
          <a:xfrm>
            <a:off x="16349040" y="27251280"/>
            <a:ext cx="1015200" cy="824760"/>
          </a:xfrm>
          <a:prstGeom prst="rect">
            <a:avLst/>
          </a:prstGeom>
          <a:noFill/>
          <a:ln w="0">
            <a:noFill/>
          </a:ln>
        </p:spPr>
      </p:pic>
      <p:sp>
        <p:nvSpPr>
          <p:cNvPr id="628" name="Shape 190"/>
          <p:cNvSpPr/>
          <p:nvPr/>
        </p:nvSpPr>
        <p:spPr>
          <a:xfrm>
            <a:off x="152280" y="26781480"/>
            <a:ext cx="4140000" cy="17769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29" name="Image 219" descr=" ">
            <a:hlinkClick r:id="" action="ppaction://hlinkshowjump?jump=firstslide"/>
          </p:cNvPr>
          <p:cNvPicPr/>
          <p:nvPr/>
        </p:nvPicPr>
        <p:blipFill>
          <a:blip r:embed="rId11">
            <a:extLst>
              <a:ext uri="{96DAC541-7B7A-43D3-8B79-37D633B846F1}">
                <asvg:svgBlip xmlns:asvg="http://schemas.microsoft.com/office/drawing/2016/SVG/main" r:embed="rId12"/>
              </a:ext>
            </a:extLst>
          </a:blip>
          <a:stretch/>
        </p:blipFill>
        <p:spPr>
          <a:xfrm>
            <a:off x="152280" y="26781480"/>
            <a:ext cx="1726920" cy="1776960"/>
          </a:xfrm>
          <a:prstGeom prst="rect">
            <a:avLst/>
          </a:prstGeom>
          <a:noFill/>
          <a:ln w="0">
            <a:noFill/>
          </a:ln>
        </p:spPr>
      </p:pic>
      <p:sp>
        <p:nvSpPr>
          <p:cNvPr id="630" name="Text 177">
            <a:hlinkClick r:id="" action="ppaction://hlinkshowjump?jump=firstslide"/>
          </p:cNvPr>
          <p:cNvSpPr/>
          <p:nvPr/>
        </p:nvSpPr>
        <p:spPr>
          <a:xfrm>
            <a:off x="2260800" y="27041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631" name="Shape 191"/>
          <p:cNvSpPr/>
          <p:nvPr/>
        </p:nvSpPr>
        <p:spPr>
          <a:xfrm>
            <a:off x="5753160" y="25765560"/>
            <a:ext cx="1751760" cy="38088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32" name="Image 220" descr=" "/>
          <p:cNvPicPr/>
          <p:nvPr/>
        </p:nvPicPr>
        <p:blipFill>
          <a:blip r:embed="rId13"/>
          <a:stretch/>
        </p:blipFill>
        <p:spPr>
          <a:xfrm>
            <a:off x="5753160" y="25765560"/>
            <a:ext cx="1751760" cy="761040"/>
          </a:xfrm>
          <a:prstGeom prst="rect">
            <a:avLst/>
          </a:prstGeom>
          <a:noFill/>
          <a:ln w="0">
            <a:noFill/>
          </a:ln>
        </p:spPr>
      </p:pic>
      <p:sp>
        <p:nvSpPr>
          <p:cNvPr id="633" name="Text 178">
            <a:hlinkClick r:id="" action="ppaction://hlinkshowjump?jump=firstslide"/>
          </p:cNvPr>
          <p:cNvSpPr/>
          <p:nvPr/>
        </p:nvSpPr>
        <p:spPr>
          <a:xfrm>
            <a:off x="5922360" y="25972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sp>
        <p:nvSpPr>
          <p:cNvPr id="634" name="Shape 192"/>
          <p:cNvSpPr/>
          <p:nvPr/>
        </p:nvSpPr>
        <p:spPr>
          <a:xfrm>
            <a:off x="5753160" y="2652768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35" name="Text 179">
            <a:hlinkClick r:id="rId14" action="ppaction://hlinksldjump"/>
          </p:cNvPr>
          <p:cNvSpPr/>
          <p:nvPr/>
        </p:nvSpPr>
        <p:spPr>
          <a:xfrm>
            <a:off x="5922360" y="2673504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636" name="Shape 193"/>
          <p:cNvSpPr/>
          <p:nvPr/>
        </p:nvSpPr>
        <p:spPr>
          <a:xfrm>
            <a:off x="5753160" y="2728944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37" name="Text 180">
            <a:hlinkClick r:id="rId15" action="ppaction://hlinksldjump"/>
          </p:cNvPr>
          <p:cNvSpPr/>
          <p:nvPr/>
        </p:nvSpPr>
        <p:spPr>
          <a:xfrm>
            <a:off x="5922360" y="2749680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638" name="Shape 194"/>
          <p:cNvSpPr/>
          <p:nvPr/>
        </p:nvSpPr>
        <p:spPr>
          <a:xfrm>
            <a:off x="5753160" y="2805156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39" name="Text 181">
            <a:hlinkClick r:id="rId16" action="ppaction://hlinksldjump"/>
          </p:cNvPr>
          <p:cNvSpPr/>
          <p:nvPr/>
        </p:nvSpPr>
        <p:spPr>
          <a:xfrm>
            <a:off x="5922360" y="2825892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640" name="Shape 195"/>
          <p:cNvSpPr/>
          <p:nvPr/>
        </p:nvSpPr>
        <p:spPr>
          <a:xfrm>
            <a:off x="5753160" y="28813320"/>
            <a:ext cx="175176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41" name="Text 182">
            <a:hlinkClick r:id="" action="ppaction://hlinkshowjump?jump=previousslide"/>
          </p:cNvPr>
          <p:cNvSpPr/>
          <p:nvPr/>
        </p:nvSpPr>
        <p:spPr>
          <a:xfrm>
            <a:off x="5922360" y="29020680"/>
            <a:ext cx="1413360" cy="34632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642" name="Shape 196"/>
          <p:cNvSpPr/>
          <p:nvPr/>
        </p:nvSpPr>
        <p:spPr>
          <a:xfrm>
            <a:off x="-12600" y="12876480"/>
            <a:ext cx="18312840" cy="12444840"/>
          </a:xfrm>
          <a:prstGeom prst="roundRect">
            <a:avLst>
              <a:gd name="adj" fmla="val 2516"/>
            </a:avLst>
          </a:prstGeom>
          <a:solidFill>
            <a:srgbClr val="003b6d"/>
          </a:solidFill>
          <a:ln w="50800">
            <a:solidFill>
              <a:srgbClr val="bdbdbd"/>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643" name="Image 221" descr=" "/>
          <p:cNvPicPr/>
          <p:nvPr/>
        </p:nvPicPr>
        <p:blipFill>
          <a:blip r:embed="rId17"/>
          <a:stretch/>
        </p:blipFill>
        <p:spPr>
          <a:xfrm>
            <a:off x="1371600" y="12876480"/>
            <a:ext cx="15531480" cy="12444840"/>
          </a:xfrm>
          <a:prstGeom prst="rect">
            <a:avLst/>
          </a:prstGeom>
          <a:noFill/>
          <a:ln w="0">
            <a:noFill/>
          </a:ln>
        </p:spPr>
      </p:pic>
      <p:sp>
        <p:nvSpPr>
          <p:cNvPr id="644" name="Text 183"/>
          <p:cNvSpPr/>
          <p:nvPr/>
        </p:nvSpPr>
        <p:spPr>
          <a:xfrm>
            <a:off x="2024280" y="16018200"/>
            <a:ext cx="14206320" cy="5569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1800" strike="noStrike" u="none">
                <a:solidFill>
                  <a:srgbClr val="676767"/>
                </a:solidFill>
                <a:uFillTx/>
                <a:latin typeface="Open Sans Bold"/>
                <a:ea typeface="Open Sans Bold"/>
              </a:rPr>
              <a:t>Here are some resources to get you started:</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Guinea Pig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18"/>
              </a:rPr>
              <a:t>https://www.animalhumanesociety.org/adoption/guinea-pig-care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Mouse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19"/>
              </a:rPr>
              <a:t>https://www.bluecross.org.uk/pet-advice/caring-your-mouse</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Hermit Crab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0"/>
              </a:rPr>
              <a:t>https://pethermitcrabs.org/cage-habitat/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Chinchilla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1"/>
              </a:rPr>
              <a:t>https://chinchillacare.org/cage-habitat/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Gerbil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2"/>
              </a:rPr>
              <a:t>https://petgerbils.org/cage-habitat/</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rPr>
              <a:t>Hamster Care:</a:t>
            </a:r>
            <a:endParaRPr b="0" lang="en-US" sz="1800" strike="noStrike" u="none">
              <a:solidFill>
                <a:srgbClr val="000000"/>
              </a:solidFill>
              <a:uFillTx/>
              <a:latin typeface="Arial"/>
            </a:endParaRPr>
          </a:p>
          <a:p>
            <a:pPr algn="ctr" defTabSz="914400">
              <a:lnSpc>
                <a:spcPct val="100000"/>
              </a:lnSpc>
              <a:tabLst>
                <a:tab algn="l" pos="0"/>
              </a:tabLst>
            </a:pPr>
            <a:r>
              <a:rPr b="0" lang="en-US" sz="1800" strike="noStrike" u="none">
                <a:solidFill>
                  <a:srgbClr val="676767"/>
                </a:solidFill>
                <a:uFillTx/>
                <a:latin typeface="Open Sans Bold"/>
                <a:ea typeface="Open Sans Bold"/>
                <a:hlinkClick r:id="rId23"/>
              </a:rPr>
              <a:t>https://www.pdsa.org.uk/taking-care-of-your-pet/looking-after-your-pet/small-pets/the-ideal-home-for-your-hamster</a:t>
            </a:r>
            <a:endParaRPr b="0" lang="en-US" sz="1800" strike="noStrike" u="none">
              <a:solidFill>
                <a:srgbClr val="000000"/>
              </a:solidFill>
              <a:uFillTx/>
              <a:latin typeface="Arial"/>
            </a:endParaRPr>
          </a:p>
          <a:p>
            <a:pPr algn="ctr" defTabSz="914400">
              <a:lnSpc>
                <a:spcPct val="100000"/>
              </a:lnSpc>
              <a:tabLst>
                <a:tab algn="l" pos="0"/>
              </a:tabLst>
            </a:pPr>
            <a:endParaRPr b="0" lang="en-US" sz="1800" strike="noStrike" u="none">
              <a:solidFill>
                <a:srgbClr val="000000"/>
              </a:solidFill>
              <a:uFillTx/>
              <a:latin typeface="Arial"/>
            </a:endParaRPr>
          </a:p>
        </p:txBody>
      </p:sp>
      <p:sp>
        <p:nvSpPr>
          <p:cNvPr id="645" name="Shape 197"/>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46" name="Image 222" descr=" "/>
          <p:cNvPicPr/>
          <p:nvPr/>
        </p:nvPicPr>
        <p:blipFill>
          <a:blip r:embed="rId24"/>
          <a:stretch/>
        </p:blipFill>
        <p:spPr>
          <a:xfrm>
            <a:off x="0" y="6247800"/>
            <a:ext cx="18287280" cy="6628680"/>
          </a:xfrm>
          <a:prstGeom prst="rect">
            <a:avLst/>
          </a:prstGeom>
          <a:noFill/>
          <a:ln w="0">
            <a:noFill/>
          </a:ln>
        </p:spPr>
      </p:pic>
      <p:pic>
        <p:nvPicPr>
          <p:cNvPr id="647" name="Image 223" descr=" "/>
          <p:cNvPicPr/>
          <p:nvPr/>
        </p:nvPicPr>
        <p:blipFill>
          <a:blip r:embed="rId25"/>
          <a:stretch/>
        </p:blipFill>
        <p:spPr>
          <a:xfrm>
            <a:off x="1372680" y="6247800"/>
            <a:ext cx="15529320" cy="6628680"/>
          </a:xfrm>
          <a:prstGeom prst="rect">
            <a:avLst/>
          </a:prstGeom>
          <a:noFill/>
          <a:ln w="0">
            <a:noFill/>
          </a:ln>
        </p:spPr>
      </p:pic>
      <p:sp>
        <p:nvSpPr>
          <p:cNvPr id="648" name="Text 184"/>
          <p:cNvSpPr/>
          <p:nvPr/>
        </p:nvSpPr>
        <p:spPr>
          <a:xfrm>
            <a:off x="2209680" y="7075440"/>
            <a:ext cx="13854960" cy="292176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000" strike="noStrike" u="none">
                <a:solidFill>
                  <a:srgbClr val="676767"/>
                </a:solidFill>
                <a:uFillTx/>
                <a:latin typeface="Open Sans Bold"/>
                <a:ea typeface="Open Sans Bold"/>
              </a:rPr>
              <a:t>Sometimes we want a pet in our life but think it’s impossible because we are not home enough to take care of it, or we don’t have enough room. Consider adopting a small animal such as a hermit crab, mouse, gerbil, hamster, guinea pig, or even a chinchilla! Depending on which type of animal you adopt, you can provide a comfortable environment using anything from small to large cages or glass aquariums. You will also need to provide amenities for your new pet, such as bedding or substrate, toys, an exercise wheel, a water dish or drip bottle, a food dish, and grooming equipment. You also need to consider if your new pet will need a friend or if it will be happy living alone. Our “Pexperts” are here to help you decide which pet is right for you and how to provide them with a happy home. Schedule a consultation with us today!</a:t>
            </a:r>
            <a:endParaRPr b="0" lang="en-US" sz="2000" strike="noStrike" u="none">
              <a:solidFill>
                <a:srgbClr val="000000"/>
              </a:solidFill>
              <a:uFillTx/>
              <a:latin typeface="Arial"/>
            </a:endParaRPr>
          </a:p>
        </p:txBody>
      </p:sp>
      <p:pic>
        <p:nvPicPr>
          <p:cNvPr id="649" name="Image 224" descr=" "/>
          <p:cNvPicPr/>
          <p:nvPr/>
        </p:nvPicPr>
        <p:blipFill>
          <a:blip r:embed="rId26">
            <a:extLst>
              <a:ext uri="{96DAC541-7B7A-43D3-8B79-37D633B846F1}">
                <asvg:svgBlip xmlns:asvg="http://schemas.microsoft.com/office/drawing/2016/SVG/main" r:embed="rId27"/>
              </a:ext>
            </a:extLst>
          </a:blip>
          <a:stretch/>
        </p:blipFill>
        <p:spPr>
          <a:xfrm>
            <a:off x="7223400" y="2006280"/>
            <a:ext cx="3809160" cy="2260440"/>
          </a:xfrm>
          <a:prstGeom prst="rect">
            <a:avLst/>
          </a:prstGeom>
          <a:noFill/>
          <a:ln w="0">
            <a:noFill/>
          </a:ln>
        </p:spPr>
      </p:pic>
      <p:pic>
        <p:nvPicPr>
          <p:cNvPr id="650" name="Image 225" descr=" "/>
          <p:cNvPicPr/>
          <p:nvPr/>
        </p:nvPicPr>
        <p:blipFill>
          <a:blip r:embed="rId28">
            <a:extLst>
              <a:ext uri="{96DAC541-7B7A-43D3-8B79-37D633B846F1}">
                <asvg:svgBlip xmlns:asvg="http://schemas.microsoft.com/office/drawing/2016/SVG/main" r:embed="rId29"/>
              </a:ext>
            </a:extLst>
          </a:blip>
          <a:stretch/>
        </p:blipFill>
        <p:spPr>
          <a:xfrm>
            <a:off x="12941280" y="1981080"/>
            <a:ext cx="5346000" cy="2284920"/>
          </a:xfrm>
          <a:prstGeom prst="rect">
            <a:avLst/>
          </a:prstGeom>
          <a:noFill/>
          <a:ln w="0">
            <a:noFill/>
          </a:ln>
        </p:spPr>
      </p:pic>
      <p:sp>
        <p:nvSpPr>
          <p:cNvPr id="651" name="Shape 198"/>
          <p:cNvSpPr/>
          <p:nvPr/>
        </p:nvSpPr>
        <p:spPr>
          <a:xfrm>
            <a:off x="0" y="4266720"/>
            <a:ext cx="18287280" cy="19803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52" name="Text 185"/>
          <p:cNvSpPr/>
          <p:nvPr/>
        </p:nvSpPr>
        <p:spPr>
          <a:xfrm>
            <a:off x="7657920" y="4996800"/>
            <a:ext cx="2990880" cy="646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3000" strike="noStrike" u="none">
                <a:solidFill>
                  <a:srgbClr val="676767"/>
                </a:solidFill>
                <a:uFillTx/>
                <a:latin typeface="Open Sans Bold"/>
                <a:ea typeface="Open Sans Bold"/>
              </a:rPr>
              <a:t>Small Animals</a:t>
            </a:r>
            <a:endParaRPr b="0" lang="en-US" sz="3000" strike="noStrike" u="none">
              <a:solidFill>
                <a:srgbClr val="000000"/>
              </a:solidFill>
              <a:uFillTx/>
              <a:latin typeface="Arial"/>
            </a:endParaRPr>
          </a:p>
        </p:txBody>
      </p:sp>
      <p:pic>
        <p:nvPicPr>
          <p:cNvPr id="653" name="Image 226" descr=" ">
            <a:hlinkClick r:id="" action="ppaction://hlinkshowjump?jump=nextslide"/>
          </p:cNvPr>
          <p:cNvPicPr/>
          <p:nvPr/>
        </p:nvPicPr>
        <p:blipFill>
          <a:blip r:embed="rId30"/>
          <a:stretch/>
        </p:blipFill>
        <p:spPr>
          <a:xfrm>
            <a:off x="0" y="0"/>
            <a:ext cx="18287280" cy="2005560"/>
          </a:xfrm>
          <a:prstGeom prst="rect">
            <a:avLst/>
          </a:prstGeom>
          <a:noFill/>
          <a:ln w="0">
            <a:noFill/>
          </a:ln>
        </p:spPr>
      </p:pic>
      <p:pic>
        <p:nvPicPr>
          <p:cNvPr id="654" name="Image 227" descr=" ">
            <a:hlinkClick r:id="" action="ppaction://hlinkshowjump?jump=firstslide"/>
          </p:cNvPr>
          <p:cNvPicPr/>
          <p:nvPr/>
        </p:nvPicPr>
        <p:blipFill>
          <a:blip r:embed="rId31">
            <a:extLst>
              <a:ext uri="{96DAC541-7B7A-43D3-8B79-37D633B846F1}">
                <asvg:svgBlip xmlns:asvg="http://schemas.microsoft.com/office/drawing/2016/SVG/main" r:embed="rId32"/>
              </a:ext>
            </a:extLst>
          </a:blip>
          <a:stretch/>
        </p:blipFill>
        <p:spPr>
          <a:xfrm>
            <a:off x="152280" y="114120"/>
            <a:ext cx="1726920" cy="1776960"/>
          </a:xfrm>
          <a:prstGeom prst="rect">
            <a:avLst/>
          </a:prstGeom>
          <a:noFill/>
          <a:ln w="0">
            <a:noFill/>
          </a:ln>
        </p:spPr>
      </p:pic>
      <p:sp>
        <p:nvSpPr>
          <p:cNvPr id="655" name="Text 186">
            <a:hlinkClick r:id="" action="ppaction://hlinkshowjump?jump=firstslide"/>
          </p:cNvPr>
          <p:cNvSpPr/>
          <p:nvPr/>
        </p:nvSpPr>
        <p:spPr>
          <a:xfrm>
            <a:off x="2260800" y="374760"/>
            <a:ext cx="2310840" cy="13579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2400" strike="noStrike" u="none">
                <a:solidFill>
                  <a:srgbClr val="515050"/>
                </a:solidFill>
                <a:uFillTx/>
                <a:latin typeface="Open Sans Bold"/>
                <a:ea typeface="Open Sans Bold"/>
              </a:rPr>
              <a:t>Paradigm</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Pet</a:t>
            </a:r>
            <a:endParaRPr b="0" lang="en-US" sz="2400" strike="noStrike" u="none">
              <a:solidFill>
                <a:srgbClr val="000000"/>
              </a:solidFill>
              <a:uFillTx/>
              <a:latin typeface="Arial"/>
            </a:endParaRPr>
          </a:p>
          <a:p>
            <a:pPr defTabSz="914400">
              <a:lnSpc>
                <a:spcPct val="100000"/>
              </a:lnSpc>
              <a:tabLst>
                <a:tab algn="l" pos="0"/>
              </a:tabLst>
            </a:pPr>
            <a:r>
              <a:rPr b="0" lang="en-US" sz="2400" strike="noStrike" u="none">
                <a:solidFill>
                  <a:srgbClr val="515050"/>
                </a:solidFill>
                <a:uFillTx/>
                <a:latin typeface="Open Sans Bold"/>
                <a:ea typeface="Open Sans Bold"/>
              </a:rPr>
              <a:t>Professionals</a:t>
            </a:r>
            <a:endParaRPr b="0" lang="en-US" sz="2400" strike="noStrike" u="none">
              <a:solidFill>
                <a:srgbClr val="000000"/>
              </a:solidFill>
              <a:uFillTx/>
              <a:latin typeface="Arial"/>
            </a:endParaRPr>
          </a:p>
        </p:txBody>
      </p:sp>
      <p:sp>
        <p:nvSpPr>
          <p:cNvPr id="656" name="Shape 199"/>
          <p:cNvSpPr/>
          <p:nvPr/>
        </p:nvSpPr>
        <p:spPr>
          <a:xfrm>
            <a:off x="4673520" y="622080"/>
            <a:ext cx="134740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57" name="Shape 200"/>
          <p:cNvSpPr/>
          <p:nvPr/>
        </p:nvSpPr>
        <p:spPr>
          <a:xfrm>
            <a:off x="4673520" y="622080"/>
            <a:ext cx="877500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58" name="Shape 201"/>
          <p:cNvSpPr/>
          <p:nvPr/>
        </p:nvSpPr>
        <p:spPr>
          <a:xfrm>
            <a:off x="642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59" name="Shape 202"/>
          <p:cNvSpPr/>
          <p:nvPr/>
        </p:nvSpPr>
        <p:spPr>
          <a:xfrm>
            <a:off x="8183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0" name="Shape 203"/>
          <p:cNvSpPr/>
          <p:nvPr/>
        </p:nvSpPr>
        <p:spPr>
          <a:xfrm>
            <a:off x="993888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1" name="Shape 204"/>
          <p:cNvSpPr/>
          <p:nvPr/>
        </p:nvSpPr>
        <p:spPr>
          <a:xfrm>
            <a:off x="11694240" y="622080"/>
            <a:ext cx="1754280" cy="7610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2" name="Shape 205"/>
          <p:cNvSpPr/>
          <p:nvPr/>
        </p:nvSpPr>
        <p:spPr>
          <a:xfrm>
            <a:off x="13703400" y="698400"/>
            <a:ext cx="4444200" cy="608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3" name="Shape 206">
            <a:hlinkClick r:id="" action="ppaction://hlinkshowjump?jump=lastslide"/>
          </p:cNvPr>
          <p:cNvSpPr/>
          <p:nvPr/>
        </p:nvSpPr>
        <p:spPr>
          <a:xfrm>
            <a:off x="13703400" y="698400"/>
            <a:ext cx="363132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4" name="Shape 207"/>
          <p:cNvSpPr/>
          <p:nvPr/>
        </p:nvSpPr>
        <p:spPr>
          <a:xfrm>
            <a:off x="13906440" y="863640"/>
            <a:ext cx="646920" cy="27864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5" name="Text 192"/>
          <p:cNvSpPr/>
          <p:nvPr/>
        </p:nvSpPr>
        <p:spPr>
          <a:xfrm>
            <a:off x="13906440" y="863640"/>
            <a:ext cx="714600" cy="346320"/>
          </a:xfrm>
          <a:prstGeom prst="rect">
            <a:avLst/>
          </a:prstGeom>
          <a:noFill/>
          <a:ln w="0">
            <a:noFill/>
          </a:ln>
        </p:spPr>
        <p:style>
          <a:lnRef idx="0"/>
          <a:fillRef idx="0"/>
          <a:effectRef idx="0"/>
          <a:fontRef idx="minor"/>
        </p:style>
        <p:txBody>
          <a:bodyPr lIns="0" rIns="0" tIns="0" bIns="0" anchor="t">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Search</a:t>
            </a:r>
            <a:endParaRPr b="0" lang="en-US" sz="1600" strike="noStrike" u="none">
              <a:solidFill>
                <a:srgbClr val="000000"/>
              </a:solidFill>
              <a:uFillTx/>
              <a:latin typeface="Arial"/>
            </a:endParaRPr>
          </a:p>
        </p:txBody>
      </p:sp>
      <p:sp>
        <p:nvSpPr>
          <p:cNvPr id="666" name="Shape 208"/>
          <p:cNvSpPr/>
          <p:nvPr/>
        </p:nvSpPr>
        <p:spPr>
          <a:xfrm>
            <a:off x="17335080" y="698400"/>
            <a:ext cx="812160" cy="608760"/>
          </a:xfrm>
          <a:prstGeom prst="roundRect">
            <a:avLst>
              <a:gd name="adj" fmla="val 10501"/>
            </a:avLst>
          </a:prstGeom>
          <a:no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67" name="Image 229" descr=" "/>
          <p:cNvPicPr/>
          <p:nvPr/>
        </p:nvPicPr>
        <p:blipFill>
          <a:blip r:embed="rId33"/>
          <a:stretch/>
        </p:blipFill>
        <p:spPr>
          <a:xfrm>
            <a:off x="17589240" y="850680"/>
            <a:ext cx="304200" cy="304200"/>
          </a:xfrm>
          <a:prstGeom prst="rect">
            <a:avLst/>
          </a:prstGeom>
          <a:noFill/>
          <a:ln w="0">
            <a:noFill/>
          </a:ln>
        </p:spPr>
      </p:pic>
      <p:pic>
        <p:nvPicPr>
          <p:cNvPr id="668" name="Image 230" descr=" "/>
          <p:cNvPicPr/>
          <p:nvPr/>
        </p:nvPicPr>
        <p:blipFill>
          <a:blip r:embed="rId34">
            <a:extLst>
              <a:ext uri="{96DAC541-7B7A-43D3-8B79-37D633B846F1}">
                <asvg:svgBlip xmlns:asvg="http://schemas.microsoft.com/office/drawing/2016/SVG/main" r:embed="rId35"/>
              </a:ext>
            </a:extLst>
          </a:blip>
          <a:stretch/>
        </p:blipFill>
        <p:spPr>
          <a:xfrm>
            <a:off x="17627400" y="888840"/>
            <a:ext cx="221400" cy="221400"/>
          </a:xfrm>
          <a:prstGeom prst="rect">
            <a:avLst/>
          </a:prstGeom>
          <a:noFill/>
          <a:ln w="0">
            <a:noFill/>
          </a:ln>
        </p:spPr>
      </p:pic>
      <p:sp>
        <p:nvSpPr>
          <p:cNvPr id="669" name="Shape 209"/>
          <p:cNvSpPr/>
          <p:nvPr/>
        </p:nvSpPr>
        <p:spPr>
          <a:xfrm>
            <a:off x="4572000" y="1536480"/>
            <a:ext cx="8178120" cy="4690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70" name="Shape 210"/>
          <p:cNvSpPr/>
          <p:nvPr/>
        </p:nvSpPr>
        <p:spPr>
          <a:xfrm>
            <a:off x="4572000" y="1618920"/>
            <a:ext cx="304200" cy="3042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71" name="Image 231" descr=" "/>
          <p:cNvPicPr/>
          <p:nvPr/>
        </p:nvPicPr>
        <p:blipFill>
          <a:blip r:embed="rId36"/>
          <a:stretch/>
        </p:blipFill>
        <p:spPr>
          <a:xfrm>
            <a:off x="4572000" y="1618920"/>
            <a:ext cx="304200" cy="304200"/>
          </a:xfrm>
          <a:prstGeom prst="rect">
            <a:avLst/>
          </a:prstGeom>
          <a:noFill/>
          <a:ln w="0">
            <a:noFill/>
          </a:ln>
        </p:spPr>
      </p:pic>
      <p:pic>
        <p:nvPicPr>
          <p:cNvPr id="672" name="Image 232" descr=" "/>
          <p:cNvPicPr/>
          <p:nvPr/>
        </p:nvPicPr>
        <p:blipFill>
          <a:blip r:embed="rId37">
            <a:extLst>
              <a:ext uri="{96DAC541-7B7A-43D3-8B79-37D633B846F1}">
                <asvg:svgBlip xmlns:asvg="http://schemas.microsoft.com/office/drawing/2016/SVG/main" r:embed="rId38"/>
              </a:ext>
            </a:extLst>
          </a:blip>
          <a:stretch/>
        </p:blipFill>
        <p:spPr>
          <a:xfrm>
            <a:off x="4681440" y="1695240"/>
            <a:ext cx="93240" cy="151560"/>
          </a:xfrm>
          <a:prstGeom prst="rect">
            <a:avLst/>
          </a:prstGeom>
          <a:noFill/>
          <a:ln w="0">
            <a:noFill/>
          </a:ln>
        </p:spPr>
      </p:pic>
      <p:pic>
        <p:nvPicPr>
          <p:cNvPr id="673" name="Image 233" descr=" ">
            <a:hlinkClick r:id="rId39" action="ppaction://hlinksldjump"/>
          </p:cNvPr>
          <p:cNvPicPr/>
          <p:nvPr/>
        </p:nvPicPr>
        <p:blipFill>
          <a:blip r:embed="rId40"/>
          <a:stretch/>
        </p:blipFill>
        <p:spPr>
          <a:xfrm>
            <a:off x="4978440" y="1618920"/>
            <a:ext cx="1650960" cy="310320"/>
          </a:xfrm>
          <a:prstGeom prst="rect">
            <a:avLst/>
          </a:prstGeom>
          <a:noFill/>
          <a:ln w="0">
            <a:noFill/>
          </a:ln>
        </p:spPr>
      </p:pic>
      <p:sp>
        <p:nvSpPr>
          <p:cNvPr id="674" name="Text 193">
            <a:hlinkClick r:id="rId41" action="ppaction://hlinksldjump"/>
          </p:cNvPr>
          <p:cNvSpPr/>
          <p:nvPr/>
        </p:nvSpPr>
        <p:spPr>
          <a:xfrm>
            <a:off x="4978440" y="1585080"/>
            <a:ext cx="1650960" cy="34632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3e3d3d"/>
                </a:solidFill>
                <a:uFillTx/>
                <a:latin typeface="Open Sans SemiBold"/>
                <a:ea typeface="Open Sans SemiBold"/>
              </a:rPr>
              <a:t>Small Animals</a:t>
            </a:r>
            <a:endParaRPr b="0" lang="en-US" sz="1600" strike="noStrike" u="none">
              <a:solidFill>
                <a:srgbClr val="000000"/>
              </a:solidFill>
              <a:uFillTx/>
              <a:latin typeface="Arial"/>
            </a:endParaRPr>
          </a:p>
        </p:txBody>
      </p:sp>
      <p:pic>
        <p:nvPicPr>
          <p:cNvPr id="675" name="Image 234" descr=" "/>
          <p:cNvPicPr/>
          <p:nvPr/>
        </p:nvPicPr>
        <p:blipFill>
          <a:blip r:embed="rId42"/>
          <a:stretch/>
        </p:blipFill>
        <p:spPr>
          <a:xfrm>
            <a:off x="4978440" y="1923840"/>
            <a:ext cx="596160" cy="0"/>
          </a:xfrm>
          <a:prstGeom prst="rect">
            <a:avLst/>
          </a:prstGeom>
          <a:noFill/>
          <a:ln w="0">
            <a:noFill/>
          </a:ln>
        </p:spPr>
      </p:pic>
      <p:sp>
        <p:nvSpPr>
          <p:cNvPr id="676" name="Shape 211"/>
          <p:cNvSpPr/>
          <p:nvPr/>
        </p:nvSpPr>
        <p:spPr>
          <a:xfrm>
            <a:off x="14160600" y="1498320"/>
            <a:ext cx="2704320" cy="39600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77" name="Image 235" descr=" ">
            <a:hlinkClick r:id="" action="ppaction://hlinkshowjump?jump=lastslide"/>
          </p:cNvPr>
          <p:cNvPicPr/>
          <p:nvPr/>
        </p:nvPicPr>
        <p:blipFill>
          <a:blip r:embed="rId43">
            <a:extLst>
              <a:ext uri="{96DAC541-7B7A-43D3-8B79-37D633B846F1}">
                <asvg:svgBlip xmlns:asvg="http://schemas.microsoft.com/office/drawing/2016/SVG/main" r:embed="rId44"/>
              </a:ext>
            </a:extLst>
          </a:blip>
          <a:stretch/>
        </p:blipFill>
        <p:spPr>
          <a:xfrm>
            <a:off x="14160600" y="1498320"/>
            <a:ext cx="544320" cy="396000"/>
          </a:xfrm>
          <a:prstGeom prst="rect">
            <a:avLst/>
          </a:prstGeom>
          <a:noFill/>
          <a:ln w="0">
            <a:noFill/>
          </a:ln>
        </p:spPr>
      </p:pic>
      <p:pic>
        <p:nvPicPr>
          <p:cNvPr id="678" name="Image 236" descr=" ">
            <a:hlinkClick r:id="" action="ppaction://hlinkshowjump?jump=lastslide"/>
          </p:cNvPr>
          <p:cNvPicPr/>
          <p:nvPr/>
        </p:nvPicPr>
        <p:blipFill>
          <a:blip r:embed="rId45">
            <a:extLst>
              <a:ext uri="{96DAC541-7B7A-43D3-8B79-37D633B846F1}">
                <asvg:svgBlip xmlns:asvg="http://schemas.microsoft.com/office/drawing/2016/SVG/main" r:embed="rId46"/>
              </a:ext>
            </a:extLst>
          </a:blip>
          <a:stretch/>
        </p:blipFill>
        <p:spPr>
          <a:xfrm>
            <a:off x="15059520" y="1498320"/>
            <a:ext cx="396000" cy="396000"/>
          </a:xfrm>
          <a:prstGeom prst="rect">
            <a:avLst/>
          </a:prstGeom>
          <a:noFill/>
          <a:ln w="0">
            <a:noFill/>
          </a:ln>
        </p:spPr>
      </p:pic>
      <p:pic>
        <p:nvPicPr>
          <p:cNvPr id="679" name="Image 237" descr=" ">
            <a:hlinkClick r:id="" action="ppaction://hlinkshowjump?jump=lastslide"/>
          </p:cNvPr>
          <p:cNvPicPr/>
          <p:nvPr/>
        </p:nvPicPr>
        <p:blipFill>
          <a:blip r:embed="rId47">
            <a:extLst>
              <a:ext uri="{96DAC541-7B7A-43D3-8B79-37D633B846F1}">
                <asvg:svgBlip xmlns:asvg="http://schemas.microsoft.com/office/drawing/2016/SVG/main" r:embed="rId48"/>
              </a:ext>
            </a:extLst>
          </a:blip>
          <a:stretch/>
        </p:blipFill>
        <p:spPr>
          <a:xfrm>
            <a:off x="15810120" y="1498320"/>
            <a:ext cx="212760" cy="396000"/>
          </a:xfrm>
          <a:prstGeom prst="rect">
            <a:avLst/>
          </a:prstGeom>
          <a:noFill/>
          <a:ln w="0">
            <a:noFill/>
          </a:ln>
        </p:spPr>
      </p:pic>
      <p:pic>
        <p:nvPicPr>
          <p:cNvPr id="680" name="Image 238" descr=" ">
            <a:hlinkClick r:id="" action="ppaction://hlinkshowjump?jump=lastslide"/>
          </p:cNvPr>
          <p:cNvPicPr/>
          <p:nvPr/>
        </p:nvPicPr>
        <p:blipFill>
          <a:blip r:embed="rId49">
            <a:extLst>
              <a:ext uri="{96DAC541-7B7A-43D3-8B79-37D633B846F1}">
                <asvg:svgBlip xmlns:asvg="http://schemas.microsoft.com/office/drawing/2016/SVG/main" r:embed="rId50"/>
              </a:ext>
            </a:extLst>
          </a:blip>
          <a:stretch/>
        </p:blipFill>
        <p:spPr>
          <a:xfrm>
            <a:off x="16377480" y="1498320"/>
            <a:ext cx="487440" cy="396000"/>
          </a:xfrm>
          <a:prstGeom prst="rect">
            <a:avLst/>
          </a:prstGeom>
          <a:noFill/>
          <a:ln w="0">
            <a:noFill/>
          </a:ln>
        </p:spPr>
      </p:pic>
      <p:sp>
        <p:nvSpPr>
          <p:cNvPr id="681" name="Shape 212">
            <a:hlinkClick r:id="" action="ppaction://hlinkshowjump?jump=lastslide"/>
          </p:cNvPr>
          <p:cNvSpPr/>
          <p:nvPr/>
        </p:nvSpPr>
        <p:spPr>
          <a:xfrm>
            <a:off x="17339400" y="698400"/>
            <a:ext cx="80820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682" name="Image 239" descr=" "/>
          <p:cNvPicPr/>
          <p:nvPr/>
        </p:nvPicPr>
        <p:blipFill>
          <a:blip r:embed="rId51">
            <a:extLst>
              <a:ext uri="{96DAC541-7B7A-43D3-8B79-37D633B846F1}">
                <asvg:svgBlip xmlns:asvg="http://schemas.microsoft.com/office/drawing/2016/SVG/main" r:embed="rId52"/>
              </a:ext>
            </a:extLst>
          </a:blip>
          <a:stretch/>
        </p:blipFill>
        <p:spPr>
          <a:xfrm>
            <a:off x="17627760" y="889200"/>
            <a:ext cx="221400" cy="221400"/>
          </a:xfrm>
          <a:prstGeom prst="rect">
            <a:avLst/>
          </a:prstGeom>
          <a:noFill/>
          <a:ln w="0">
            <a:noFill/>
          </a:ln>
        </p:spPr>
      </p:pic>
      <p:pic>
        <p:nvPicPr>
          <p:cNvPr id="683" name="" descr=""/>
          <p:cNvPicPr/>
          <p:nvPr/>
        </p:nvPicPr>
        <p:blipFill>
          <a:blip r:embed="rId53"/>
          <a:stretch/>
        </p:blipFill>
        <p:spPr>
          <a:xfrm>
            <a:off x="4680" y="2021400"/>
            <a:ext cx="4795920" cy="2173320"/>
          </a:xfrm>
          <a:prstGeom prst="rect">
            <a:avLst/>
          </a:prstGeom>
          <a:noFill/>
          <a:ln w="0">
            <a:noFill/>
          </a:ln>
        </p:spPr>
      </p:pic>
      <p:pic>
        <p:nvPicPr>
          <p:cNvPr id="684" name="Image 242" descr=" "/>
          <p:cNvPicPr/>
          <p:nvPr/>
        </p:nvPicPr>
        <p:blipFill>
          <a:blip r:embed="rId54"/>
          <a:stretch/>
        </p:blipFill>
        <p:spPr>
          <a:xfrm>
            <a:off x="1384920" y="4800600"/>
            <a:ext cx="15529320" cy="19202400"/>
          </a:xfrm>
          <a:prstGeom prst="rect">
            <a:avLst/>
          </a:prstGeom>
          <a:noFill/>
          <a:ln w="0">
            <a:noFill/>
          </a:ln>
        </p:spPr>
      </p:pic>
      <p:sp>
        <p:nvSpPr>
          <p:cNvPr id="685" name="Text 228"/>
          <p:cNvSpPr/>
          <p:nvPr/>
        </p:nvSpPr>
        <p:spPr>
          <a:xfrm>
            <a:off x="2210040" y="5486400"/>
            <a:ext cx="13854960" cy="38725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2400" strike="noStrike" u="none">
                <a:solidFill>
                  <a:srgbClr val="676767"/>
                </a:solidFill>
                <a:uFillTx/>
                <a:latin typeface="Open Sans Bold"/>
                <a:ea typeface="Open Sans Bold"/>
              </a:rPr>
              <a:t>Our pet experts—or “Pexperts”—are delighted that you wish to contact us!</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Please fill out the form below and one of our “Pexperts” will be in contact with you shortly!</a:t>
            </a:r>
            <a:endParaRPr b="0" lang="en-US" sz="2400" strike="noStrike" u="none">
              <a:solidFill>
                <a:srgbClr val="000000"/>
              </a:solidFill>
              <a:uFillTx/>
              <a:latin typeface="Arial"/>
            </a:endParaRPr>
          </a:p>
          <a:p>
            <a:pPr algn="ctr" defTabSz="914400">
              <a:lnSpc>
                <a:spcPct val="100000"/>
              </a:lnSpc>
              <a:tabLst>
                <a:tab algn="l" pos="0"/>
              </a:tabLst>
            </a:pPr>
            <a:endParaRPr b="0" lang="en-US" sz="2400" strike="noStrike" u="none">
              <a:solidFill>
                <a:srgbClr val="000000"/>
              </a:solidFill>
              <a:uFillTx/>
              <a:latin typeface="Arial"/>
            </a:endParaRPr>
          </a:p>
          <a:p>
            <a:pPr algn="ctr" defTabSz="914400">
              <a:lnSpc>
                <a:spcPct val="100000"/>
              </a:lnSpc>
              <a:tabLst>
                <a:tab algn="l" pos="0"/>
              </a:tabLst>
            </a:pPr>
            <a:r>
              <a:rPr b="0" lang="en-US" sz="2400" strike="noStrike" u="none">
                <a:solidFill>
                  <a:srgbClr val="676767"/>
                </a:solidFill>
                <a:uFillTx/>
                <a:latin typeface="Open Sans Bold"/>
                <a:ea typeface="Open Sans Bold"/>
              </a:rPr>
              <a:t>You will also receive a copy of this form through your Email.</a:t>
            </a:r>
            <a:endParaRPr b="0" lang="en-US" sz="2400" strike="noStrike" u="none">
              <a:solidFill>
                <a:srgbClr val="000000"/>
              </a:solidFill>
              <a:uFillTx/>
              <a:latin typeface="Arial"/>
            </a:endParaRPr>
          </a:p>
        </p:txBody>
      </p:sp>
      <p:sp>
        <p:nvSpPr>
          <p:cNvPr id="686" name="Text 229"/>
          <p:cNvSpPr/>
          <p:nvPr/>
        </p:nvSpPr>
        <p:spPr>
          <a:xfrm>
            <a:off x="5044680" y="935244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Name:</a:t>
            </a:r>
            <a:endParaRPr b="0" lang="en-US" sz="1600" strike="noStrike" u="none">
              <a:solidFill>
                <a:srgbClr val="000000"/>
              </a:solidFill>
              <a:uFillTx/>
              <a:latin typeface="Arial"/>
            </a:endParaRPr>
          </a:p>
        </p:txBody>
      </p:sp>
      <p:sp>
        <p:nvSpPr>
          <p:cNvPr id="687" name="Shape 229"/>
          <p:cNvSpPr/>
          <p:nvPr/>
        </p:nvSpPr>
        <p:spPr>
          <a:xfrm>
            <a:off x="7730280" y="922104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88" name="Text 230"/>
          <p:cNvSpPr/>
          <p:nvPr/>
        </p:nvSpPr>
        <p:spPr>
          <a:xfrm>
            <a:off x="5044680" y="1041732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Phone Number:</a:t>
            </a:r>
            <a:endParaRPr b="0" lang="en-US" sz="1600" strike="noStrike" u="none">
              <a:solidFill>
                <a:srgbClr val="000000"/>
              </a:solidFill>
              <a:uFillTx/>
              <a:latin typeface="Arial"/>
            </a:endParaRPr>
          </a:p>
        </p:txBody>
      </p:sp>
      <p:sp>
        <p:nvSpPr>
          <p:cNvPr id="689" name="Shape 230"/>
          <p:cNvSpPr/>
          <p:nvPr/>
        </p:nvSpPr>
        <p:spPr>
          <a:xfrm>
            <a:off x="7730280" y="1028592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90" name="Text 231"/>
          <p:cNvSpPr/>
          <p:nvPr/>
        </p:nvSpPr>
        <p:spPr>
          <a:xfrm>
            <a:off x="5044680" y="11561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Email Address:</a:t>
            </a:r>
            <a:endParaRPr b="0" lang="en-US" sz="1600" strike="noStrike" u="none">
              <a:solidFill>
                <a:srgbClr val="000000"/>
              </a:solidFill>
              <a:uFillTx/>
              <a:latin typeface="Arial"/>
            </a:endParaRPr>
          </a:p>
        </p:txBody>
      </p:sp>
      <p:sp>
        <p:nvSpPr>
          <p:cNvPr id="691" name="Shape 231"/>
          <p:cNvSpPr/>
          <p:nvPr/>
        </p:nvSpPr>
        <p:spPr>
          <a:xfrm>
            <a:off x="7730280" y="11430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92" name="Text 232"/>
          <p:cNvSpPr/>
          <p:nvPr/>
        </p:nvSpPr>
        <p:spPr>
          <a:xfrm>
            <a:off x="5029560" y="12704400"/>
            <a:ext cx="227088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Confirm Email Address:</a:t>
            </a:r>
            <a:endParaRPr b="0" lang="en-US" sz="1600" strike="noStrike" u="none">
              <a:solidFill>
                <a:srgbClr val="000000"/>
              </a:solidFill>
              <a:uFillTx/>
              <a:latin typeface="Arial"/>
            </a:endParaRPr>
          </a:p>
        </p:txBody>
      </p:sp>
      <p:sp>
        <p:nvSpPr>
          <p:cNvPr id="693" name="Shape 232"/>
          <p:cNvSpPr/>
          <p:nvPr/>
        </p:nvSpPr>
        <p:spPr>
          <a:xfrm>
            <a:off x="7730280" y="12573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94" name="Text 233"/>
          <p:cNvSpPr/>
          <p:nvPr/>
        </p:nvSpPr>
        <p:spPr>
          <a:xfrm>
            <a:off x="5044680" y="13847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Time Zone:</a:t>
            </a:r>
            <a:endParaRPr b="0" lang="en-US" sz="1600" strike="noStrike" u="none">
              <a:solidFill>
                <a:srgbClr val="000000"/>
              </a:solidFill>
              <a:uFillTx/>
              <a:latin typeface="Arial"/>
            </a:endParaRPr>
          </a:p>
        </p:txBody>
      </p:sp>
      <p:sp>
        <p:nvSpPr>
          <p:cNvPr id="695" name="Shape 233"/>
          <p:cNvSpPr/>
          <p:nvPr/>
        </p:nvSpPr>
        <p:spPr>
          <a:xfrm>
            <a:off x="7730280" y="13716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96" name="Text 234"/>
          <p:cNvSpPr/>
          <p:nvPr/>
        </p:nvSpPr>
        <p:spPr>
          <a:xfrm>
            <a:off x="5044680" y="14990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Name:</a:t>
            </a:r>
            <a:endParaRPr b="0" lang="en-US" sz="1600" strike="noStrike" u="none">
              <a:solidFill>
                <a:srgbClr val="000000"/>
              </a:solidFill>
              <a:uFillTx/>
              <a:latin typeface="Arial"/>
            </a:endParaRPr>
          </a:p>
        </p:txBody>
      </p:sp>
      <p:sp>
        <p:nvSpPr>
          <p:cNvPr id="697" name="Shape 234"/>
          <p:cNvSpPr/>
          <p:nvPr/>
        </p:nvSpPr>
        <p:spPr>
          <a:xfrm>
            <a:off x="7730280" y="14859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98" name="Text 235"/>
          <p:cNvSpPr/>
          <p:nvPr/>
        </p:nvSpPr>
        <p:spPr>
          <a:xfrm>
            <a:off x="5044680" y="16133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Type:</a:t>
            </a:r>
            <a:endParaRPr b="0" lang="en-US" sz="1600" strike="noStrike" u="none">
              <a:solidFill>
                <a:srgbClr val="000000"/>
              </a:solidFill>
              <a:uFillTx/>
              <a:latin typeface="Arial"/>
            </a:endParaRPr>
          </a:p>
        </p:txBody>
      </p:sp>
      <p:sp>
        <p:nvSpPr>
          <p:cNvPr id="699" name="Shape 235"/>
          <p:cNvSpPr/>
          <p:nvPr/>
        </p:nvSpPr>
        <p:spPr>
          <a:xfrm>
            <a:off x="7730280" y="16002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00" name="Text 236"/>
          <p:cNvSpPr/>
          <p:nvPr/>
        </p:nvSpPr>
        <p:spPr>
          <a:xfrm>
            <a:off x="5044680" y="17276400"/>
            <a:ext cx="2066760" cy="34668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Pet’s Age:</a:t>
            </a:r>
            <a:endParaRPr b="0" lang="en-US" sz="1600" strike="noStrike" u="none">
              <a:solidFill>
                <a:srgbClr val="000000"/>
              </a:solidFill>
              <a:uFillTx/>
              <a:latin typeface="Arial"/>
            </a:endParaRPr>
          </a:p>
        </p:txBody>
      </p:sp>
      <p:sp>
        <p:nvSpPr>
          <p:cNvPr id="701" name="Shape 236"/>
          <p:cNvSpPr/>
          <p:nvPr/>
        </p:nvSpPr>
        <p:spPr>
          <a:xfrm>
            <a:off x="7730280" y="17145000"/>
            <a:ext cx="5300280" cy="608760"/>
          </a:xfrm>
          <a:prstGeom prst="roundRect">
            <a:avLst>
              <a:gd name="adj" fmla="val 10501"/>
            </a:avLst>
          </a:prstGeom>
          <a:solidFill>
            <a:srgbClr val="ffffff"/>
          </a:solidFill>
          <a:ln w="25400">
            <a:solidFill>
              <a:srgbClr val="c5c5c5"/>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02" name="Text 237"/>
          <p:cNvSpPr/>
          <p:nvPr/>
        </p:nvSpPr>
        <p:spPr>
          <a:xfrm>
            <a:off x="7877880" y="17145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10</a:t>
            </a:r>
            <a:endParaRPr b="0" lang="en-US" sz="1600" strike="noStrike" u="none">
              <a:solidFill>
                <a:srgbClr val="000000"/>
              </a:solidFill>
              <a:uFillTx/>
              <a:latin typeface="Arial"/>
            </a:endParaRPr>
          </a:p>
        </p:txBody>
      </p:sp>
      <p:sp>
        <p:nvSpPr>
          <p:cNvPr id="703" name="Text 238"/>
          <p:cNvSpPr/>
          <p:nvPr/>
        </p:nvSpPr>
        <p:spPr>
          <a:xfrm>
            <a:off x="7877880" y="1600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Dog</a:t>
            </a:r>
            <a:endParaRPr b="0" lang="en-US" sz="1600" strike="noStrike" u="none">
              <a:solidFill>
                <a:srgbClr val="000000"/>
              </a:solidFill>
              <a:uFillTx/>
              <a:latin typeface="Arial"/>
            </a:endParaRPr>
          </a:p>
        </p:txBody>
      </p:sp>
      <p:sp>
        <p:nvSpPr>
          <p:cNvPr id="704" name="Text 239"/>
          <p:cNvSpPr/>
          <p:nvPr/>
        </p:nvSpPr>
        <p:spPr>
          <a:xfrm>
            <a:off x="7877880" y="1485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Jack</a:t>
            </a:r>
            <a:endParaRPr b="0" lang="en-US" sz="1600" strike="noStrike" u="none">
              <a:solidFill>
                <a:srgbClr val="000000"/>
              </a:solidFill>
              <a:uFillTx/>
              <a:latin typeface="Arial"/>
            </a:endParaRPr>
          </a:p>
        </p:txBody>
      </p:sp>
      <p:sp>
        <p:nvSpPr>
          <p:cNvPr id="705" name="Text 240"/>
          <p:cNvSpPr/>
          <p:nvPr/>
        </p:nvSpPr>
        <p:spPr>
          <a:xfrm>
            <a:off x="7877880" y="137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UTC-6:00</a:t>
            </a:r>
            <a:endParaRPr b="0" lang="en-US" sz="1600" strike="noStrike" u="none">
              <a:solidFill>
                <a:srgbClr val="000000"/>
              </a:solidFill>
              <a:uFillTx/>
              <a:latin typeface="Arial"/>
            </a:endParaRPr>
          </a:p>
        </p:txBody>
      </p:sp>
      <p:sp>
        <p:nvSpPr>
          <p:cNvPr id="706" name="Text 241"/>
          <p:cNvSpPr/>
          <p:nvPr/>
        </p:nvSpPr>
        <p:spPr>
          <a:xfrm>
            <a:off x="7877880" y="12582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707" name="Text 242"/>
          <p:cNvSpPr/>
          <p:nvPr/>
        </p:nvSpPr>
        <p:spPr>
          <a:xfrm>
            <a:off x="7877880" y="11430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John.doe@gmail.com</a:t>
            </a:r>
            <a:endParaRPr b="0" lang="en-US" sz="1600" strike="noStrike" u="none">
              <a:solidFill>
                <a:srgbClr val="000000"/>
              </a:solidFill>
              <a:uFillTx/>
              <a:latin typeface="Arial"/>
            </a:endParaRPr>
          </a:p>
        </p:txBody>
      </p:sp>
      <p:sp>
        <p:nvSpPr>
          <p:cNvPr id="708" name="Text 243"/>
          <p:cNvSpPr/>
          <p:nvPr/>
        </p:nvSpPr>
        <p:spPr>
          <a:xfrm>
            <a:off x="7877880" y="10278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1(800)123-4567</a:t>
            </a:r>
            <a:endParaRPr b="0" lang="en-US" sz="1600" strike="noStrike" u="none">
              <a:solidFill>
                <a:srgbClr val="000000"/>
              </a:solidFill>
              <a:uFillTx/>
              <a:latin typeface="Arial"/>
            </a:endParaRPr>
          </a:p>
        </p:txBody>
      </p:sp>
      <p:sp>
        <p:nvSpPr>
          <p:cNvPr id="709" name="Text 244"/>
          <p:cNvSpPr/>
          <p:nvPr/>
        </p:nvSpPr>
        <p:spPr>
          <a:xfrm>
            <a:off x="7877880" y="9234000"/>
            <a:ext cx="2066760" cy="608760"/>
          </a:xfrm>
          <a:prstGeom prst="rect">
            <a:avLst/>
          </a:prstGeom>
          <a:noFill/>
          <a:ln w="0">
            <a:noFill/>
          </a:ln>
        </p:spPr>
        <p:style>
          <a:lnRef idx="0"/>
          <a:fillRef idx="0"/>
          <a:effectRef idx="0"/>
          <a:fontRef idx="minor"/>
        </p:style>
        <p:txBody>
          <a:bodyPr lIns="0" rIns="0" tIns="0" bIns="0" anchor="ctr">
            <a:noAutofit/>
          </a:bodyPr>
          <a:p>
            <a:pPr defTabSz="914400">
              <a:lnSpc>
                <a:spcPct val="100000"/>
              </a:lnSpc>
              <a:tabLst>
                <a:tab algn="l" pos="0"/>
              </a:tabLst>
            </a:pPr>
            <a:r>
              <a:rPr b="0" lang="en-US" sz="1600" strike="noStrike" u="none">
                <a:solidFill>
                  <a:srgbClr val="bdbdbd"/>
                </a:solidFill>
                <a:uFillTx/>
                <a:latin typeface="Open Sans Regular"/>
                <a:ea typeface="Open Sans Regular"/>
              </a:rPr>
              <a:t>John Doe</a:t>
            </a:r>
            <a:endParaRPr b="0" lang="en-US" sz="1600" strike="noStrike" u="none">
              <a:solidFill>
                <a:srgbClr val="000000"/>
              </a:solidFill>
              <a:uFillTx/>
              <a:latin typeface="Arial"/>
            </a:endParaRPr>
          </a:p>
        </p:txBody>
      </p:sp>
      <p:pic>
        <p:nvPicPr>
          <p:cNvPr id="710" name="Image 109" descr=" ">
            <a:hlinkClick r:id="rId55" action="ppaction://hlinksldjump"/>
          </p:cNvPr>
          <p:cNvPicPr/>
          <p:nvPr/>
        </p:nvPicPr>
        <p:blipFill>
          <a:blip r:embed="rId56"/>
          <a:stretch/>
        </p:blipFill>
        <p:spPr>
          <a:xfrm>
            <a:off x="8304120" y="19202400"/>
            <a:ext cx="1754280" cy="761040"/>
          </a:xfrm>
          <a:prstGeom prst="rect">
            <a:avLst/>
          </a:prstGeom>
          <a:noFill/>
          <a:ln w="0">
            <a:noFill/>
          </a:ln>
        </p:spPr>
      </p:pic>
      <p:sp>
        <p:nvSpPr>
          <p:cNvPr id="711" name="Text 81">
            <a:hlinkClick r:id="" action="ppaction://hlinkshowjump?jump=previousslide"/>
          </p:cNvPr>
          <p:cNvSpPr/>
          <p:nvPr/>
        </p:nvSpPr>
        <p:spPr>
          <a:xfrm>
            <a:off x="8304120" y="19202400"/>
            <a:ext cx="17542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Submit</a:t>
            </a:r>
            <a:endParaRPr b="0" lang="en-US" sz="1600" strike="noStrike" u="none">
              <a:solidFill>
                <a:srgbClr val="000000"/>
              </a:solidFill>
              <a:uFillTx/>
              <a:latin typeface="Arial"/>
            </a:endParaRPr>
          </a:p>
        </p:txBody>
      </p:sp>
      <p:sp>
        <p:nvSpPr>
          <p:cNvPr id="712" name="Text 91">
            <a:hlinkClick r:id="rId57" action="ppaction://hlinksldjump"/>
          </p:cNvPr>
          <p:cNvSpPr/>
          <p:nvPr/>
        </p:nvSpPr>
        <p:spPr>
          <a:xfrm>
            <a:off x="6598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Dogs</a:t>
            </a:r>
            <a:endParaRPr b="0" lang="en-US" sz="1600" strike="noStrike" u="none">
              <a:solidFill>
                <a:srgbClr val="000000"/>
              </a:solidFill>
              <a:uFillTx/>
              <a:latin typeface="Arial"/>
            </a:endParaRPr>
          </a:p>
        </p:txBody>
      </p:sp>
      <p:sp>
        <p:nvSpPr>
          <p:cNvPr id="713" name="Text 92">
            <a:hlinkClick r:id="rId58" action="ppaction://hlinksldjump"/>
          </p:cNvPr>
          <p:cNvSpPr/>
          <p:nvPr/>
        </p:nvSpPr>
        <p:spPr>
          <a:xfrm>
            <a:off x="8353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Cats</a:t>
            </a:r>
            <a:endParaRPr b="0" lang="en-US" sz="1600" strike="noStrike" u="none">
              <a:solidFill>
                <a:srgbClr val="000000"/>
              </a:solidFill>
              <a:uFillTx/>
              <a:latin typeface="Arial"/>
            </a:endParaRPr>
          </a:p>
        </p:txBody>
      </p:sp>
      <p:sp>
        <p:nvSpPr>
          <p:cNvPr id="714" name="Text 93"/>
          <p:cNvSpPr/>
          <p:nvPr/>
        </p:nvSpPr>
        <p:spPr>
          <a:xfrm>
            <a:off x="10108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Small Animals</a:t>
            </a:r>
            <a:endParaRPr b="0" lang="en-US" sz="1600" strike="noStrike" u="none">
              <a:solidFill>
                <a:srgbClr val="000000"/>
              </a:solidFill>
              <a:uFillTx/>
              <a:latin typeface="Arial"/>
            </a:endParaRPr>
          </a:p>
        </p:txBody>
      </p:sp>
      <p:sp>
        <p:nvSpPr>
          <p:cNvPr id="715" name="Text 94">
            <a:hlinkClick r:id="" action="ppaction://hlinkshowjump?jump=previousslide"/>
          </p:cNvPr>
          <p:cNvSpPr/>
          <p:nvPr/>
        </p:nvSpPr>
        <p:spPr>
          <a:xfrm>
            <a:off x="1186344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Contact Us</a:t>
            </a:r>
            <a:endParaRPr b="0" lang="en-US" sz="1600" strike="noStrike" u="none">
              <a:solidFill>
                <a:srgbClr val="000000"/>
              </a:solidFill>
              <a:uFillTx/>
              <a:latin typeface="Arial"/>
            </a:endParaRPr>
          </a:p>
        </p:txBody>
      </p:sp>
      <p:sp>
        <p:nvSpPr>
          <p:cNvPr id="716" name="Text 95">
            <a:hlinkClick r:id="" action="ppaction://hlinkshowjump?jump=firstslide"/>
          </p:cNvPr>
          <p:cNvSpPr/>
          <p:nvPr/>
        </p:nvSpPr>
        <p:spPr>
          <a:xfrm>
            <a:off x="4834080" y="622080"/>
            <a:ext cx="141588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676767"/>
                </a:solidFill>
                <a:uFillTx/>
                <a:latin typeface="Open Sans Regular"/>
                <a:ea typeface="Open Sans Regular"/>
              </a:rPr>
              <a:t>Home</a:t>
            </a:r>
            <a:endParaRPr b="0" lang="en-US" sz="1600" strike="noStrike" u="none">
              <a:solidFill>
                <a:srgbClr val="000000"/>
              </a:solidFill>
              <a:uFillTx/>
              <a:latin typeface="Arial"/>
            </a:endParaRPr>
          </a:p>
        </p:txBody>
      </p:sp>
      <p:pic>
        <p:nvPicPr>
          <p:cNvPr id="717" name="Image 228" descr=" ">
            <a:hlinkClick r:id="rId59" action="ppaction://hlinksldjump"/>
          </p:cNvPr>
          <p:cNvPicPr/>
          <p:nvPr/>
        </p:nvPicPr>
        <p:blipFill>
          <a:blip r:embed="rId60"/>
          <a:stretch/>
        </p:blipFill>
        <p:spPr>
          <a:xfrm>
            <a:off x="9929880" y="622080"/>
            <a:ext cx="1754280" cy="761040"/>
          </a:xfrm>
          <a:prstGeom prst="rect">
            <a:avLst/>
          </a:prstGeom>
          <a:noFill/>
          <a:ln w="0">
            <a:noFill/>
          </a:ln>
        </p:spPr>
      </p:pic>
      <p:sp>
        <p:nvSpPr>
          <p:cNvPr id="718" name="Text 85"/>
          <p:cNvSpPr/>
          <p:nvPr/>
        </p:nvSpPr>
        <p:spPr>
          <a:xfrm>
            <a:off x="9964440" y="622080"/>
            <a:ext cx="1683720" cy="761040"/>
          </a:xfrm>
          <a:prstGeom prst="rect">
            <a:avLst/>
          </a:prstGeom>
          <a:noFill/>
          <a:ln w="0">
            <a:noFill/>
          </a:ln>
        </p:spPr>
        <p:style>
          <a:lnRef idx="0"/>
          <a:fillRef idx="0"/>
          <a:effectRef idx="0"/>
          <a:fontRef idx="minor"/>
        </p:style>
        <p:txBody>
          <a:bodyPr lIns="0" rIns="0" tIns="0" bIns="0" anchor="ctr">
            <a:noAutofit/>
          </a:bodyPr>
          <a:p>
            <a:pPr algn="ctr" defTabSz="914400">
              <a:lnSpc>
                <a:spcPct val="100000"/>
              </a:lnSpc>
              <a:tabLst>
                <a:tab algn="l" pos="0"/>
              </a:tabLst>
            </a:pPr>
            <a:r>
              <a:rPr b="0" lang="en-US" sz="1600" strike="noStrike" u="none">
                <a:solidFill>
                  <a:srgbClr val="3e3d3d"/>
                </a:solidFill>
                <a:uFillTx/>
                <a:latin typeface="Open Sans Bold"/>
                <a:ea typeface="Open Sans Bold"/>
              </a:rPr>
              <a:t>Small Animals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9" name="Shape 3"/>
          <p:cNvSpPr/>
          <p:nvPr/>
        </p:nvSpPr>
        <p:spPr>
          <a:xfrm>
            <a:off x="5724360" y="3379680"/>
            <a:ext cx="5629680" cy="82476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720" name="Image 35" descr=" ">
            <a:hlinkClick r:id="" action="ppaction://hlinkshowjump?jump=lastslide"/>
            <a:hlinkClick r:id="rId1"/>
          </p:cNvPr>
          <p:cNvPicPr/>
          <p:nvPr/>
        </p:nvPicPr>
        <p:blipFill>
          <a:blip r:embed="rId2">
            <a:extLst>
              <a:ext uri="{96DAC541-7B7A-43D3-8B79-37D633B846F1}">
                <asvg:svgBlip xmlns:asvg="http://schemas.microsoft.com/office/drawing/2016/SVG/main" r:embed="rId3"/>
              </a:ext>
            </a:extLst>
          </a:blip>
          <a:stretch/>
        </p:blipFill>
        <p:spPr>
          <a:xfrm>
            <a:off x="6257880" y="3747240"/>
            <a:ext cx="1133640" cy="824760"/>
          </a:xfrm>
          <a:prstGeom prst="rect">
            <a:avLst/>
          </a:prstGeom>
          <a:noFill/>
          <a:ln w="0">
            <a:noFill/>
          </a:ln>
        </p:spPr>
      </p:pic>
      <p:pic>
        <p:nvPicPr>
          <p:cNvPr id="721" name="Image 36" descr=" ">
            <a:hlinkClick r:id="" action="ppaction://hlinkshowjump?jump=lastslide"/>
          </p:cNvPr>
          <p:cNvPicPr/>
          <p:nvPr/>
        </p:nvPicPr>
        <p:blipFill>
          <a:blip r:embed="rId4">
            <a:extLst>
              <a:ext uri="{96DAC541-7B7A-43D3-8B79-37D633B846F1}">
                <asvg:svgBlip xmlns:asvg="http://schemas.microsoft.com/office/drawing/2016/SVG/main" r:embed="rId5"/>
              </a:ext>
            </a:extLst>
          </a:blip>
          <a:stretch/>
        </p:blipFill>
        <p:spPr>
          <a:xfrm>
            <a:off x="8128800" y="3747240"/>
            <a:ext cx="824760" cy="824760"/>
          </a:xfrm>
          <a:prstGeom prst="rect">
            <a:avLst/>
          </a:prstGeom>
          <a:noFill/>
          <a:ln w="0">
            <a:noFill/>
          </a:ln>
        </p:spPr>
      </p:pic>
      <p:pic>
        <p:nvPicPr>
          <p:cNvPr id="722" name="Image 37" descr=" ">
            <a:hlinkClick r:id="" action="ppaction://hlinkshowjump?jump=lastslide"/>
          </p:cNvPr>
          <p:cNvPicPr/>
          <p:nvPr/>
        </p:nvPicPr>
        <p:blipFill>
          <a:blip r:embed="rId6">
            <a:extLst>
              <a:ext uri="{96DAC541-7B7A-43D3-8B79-37D633B846F1}">
                <asvg:svgBlip xmlns:asvg="http://schemas.microsoft.com/office/drawing/2016/SVG/main" r:embed="rId7"/>
              </a:ext>
            </a:extLst>
          </a:blip>
          <a:stretch/>
        </p:blipFill>
        <p:spPr>
          <a:xfrm>
            <a:off x="9690840" y="3747240"/>
            <a:ext cx="443880" cy="824760"/>
          </a:xfrm>
          <a:prstGeom prst="rect">
            <a:avLst/>
          </a:prstGeom>
          <a:noFill/>
          <a:ln w="0">
            <a:noFill/>
          </a:ln>
        </p:spPr>
      </p:pic>
      <p:pic>
        <p:nvPicPr>
          <p:cNvPr id="723" name="Image 38" descr=" ">
            <a:hlinkClick r:id="" action="ppaction://hlinkshowjump?jump=lastslide"/>
          </p:cNvPr>
          <p:cNvPicPr/>
          <p:nvPr/>
        </p:nvPicPr>
        <p:blipFill>
          <a:blip r:embed="rId8">
            <a:extLst>
              <a:ext uri="{96DAC541-7B7A-43D3-8B79-37D633B846F1}">
                <asvg:svgBlip xmlns:asvg="http://schemas.microsoft.com/office/drawing/2016/SVG/main" r:embed="rId9"/>
              </a:ext>
            </a:extLst>
          </a:blip>
          <a:stretch/>
        </p:blipFill>
        <p:spPr>
          <a:xfrm>
            <a:off x="10872000" y="3747240"/>
            <a:ext cx="1015200" cy="824760"/>
          </a:xfrm>
          <a:prstGeom prst="rect">
            <a:avLst/>
          </a:prstGeom>
          <a:noFill/>
          <a:ln w="0">
            <a:noFill/>
          </a:ln>
        </p:spPr>
      </p:pic>
      <p:sp>
        <p:nvSpPr>
          <p:cNvPr id="724" name="Shape 17"/>
          <p:cNvSpPr/>
          <p:nvPr/>
        </p:nvSpPr>
        <p:spPr>
          <a:xfrm>
            <a:off x="-12600" y="6247800"/>
            <a:ext cx="18299880" cy="4646880"/>
          </a:xfrm>
          <a:prstGeom prst="rect">
            <a:avLst/>
          </a:prstGeom>
          <a:no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25" name="Text 24"/>
          <p:cNvSpPr/>
          <p:nvPr/>
        </p:nvSpPr>
        <p:spPr>
          <a:xfrm>
            <a:off x="0" y="736200"/>
            <a:ext cx="1828800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6000" strike="noStrike" u="none">
                <a:solidFill>
                  <a:srgbClr val="676767"/>
                </a:solidFill>
                <a:uFillTx/>
                <a:latin typeface="Open Sans Bold"/>
                <a:ea typeface="Open Sans Bold"/>
              </a:rPr>
              <a:t>Social Media Website</a:t>
            </a:r>
            <a:endParaRPr b="0" lang="en-US" sz="6000" strike="noStrike" u="none">
              <a:solidFill>
                <a:srgbClr val="000000"/>
              </a:solidFill>
              <a:uFillTx/>
              <a:latin typeface="Arial"/>
            </a:endParaRPr>
          </a:p>
          <a:p>
            <a:pPr algn="ctr" defTabSz="914400">
              <a:lnSpc>
                <a:spcPct val="100000"/>
              </a:lnSpc>
              <a:tabLst>
                <a:tab algn="l" pos="0"/>
              </a:tabLst>
            </a:pPr>
            <a:r>
              <a:rPr b="0" lang="en-US" sz="6000" strike="noStrike" u="none">
                <a:solidFill>
                  <a:srgbClr val="676767"/>
                </a:solidFill>
                <a:uFillTx/>
                <a:latin typeface="Open Sans Bold"/>
                <a:ea typeface="Open Sans Bold"/>
              </a:rPr>
              <a:t>Or</a:t>
            </a:r>
            <a:endParaRPr b="0" lang="en-US" sz="6000" strike="noStrike" u="none">
              <a:solidFill>
                <a:srgbClr val="000000"/>
              </a:solidFill>
              <a:uFillTx/>
              <a:latin typeface="Arial"/>
            </a:endParaRPr>
          </a:p>
          <a:p>
            <a:pPr algn="ctr" defTabSz="914400">
              <a:lnSpc>
                <a:spcPct val="100000"/>
              </a:lnSpc>
              <a:tabLst>
                <a:tab algn="l" pos="0"/>
              </a:tabLst>
            </a:pPr>
            <a:r>
              <a:rPr b="0" lang="en-US" sz="6000" strike="noStrike" u="none">
                <a:solidFill>
                  <a:srgbClr val="676767"/>
                </a:solidFill>
                <a:uFillTx/>
                <a:latin typeface="Open Sans Bold"/>
                <a:ea typeface="Open Sans Bold"/>
              </a:rPr>
              <a:t>Search</a:t>
            </a:r>
            <a:endParaRPr b="0" lang="en-US" sz="6000" strike="noStrike" u="none">
              <a:solidFill>
                <a:srgbClr val="000000"/>
              </a:solidFill>
              <a:uFillTx/>
              <a:latin typeface="Arial"/>
            </a:endParaRPr>
          </a:p>
        </p:txBody>
      </p:sp>
      <p:sp>
        <p:nvSpPr>
          <p:cNvPr id="726" name="Text 1">
            <a:hlinkClick r:id="" action="ppaction://hlinkshowjump?jump=firstslide"/>
          </p:cNvPr>
          <p:cNvSpPr/>
          <p:nvPr/>
        </p:nvSpPr>
        <p:spPr>
          <a:xfrm>
            <a:off x="-12600" y="5943600"/>
            <a:ext cx="18288000" cy="646920"/>
          </a:xfrm>
          <a:prstGeom prst="rect">
            <a:avLst/>
          </a:prstGeom>
          <a:noFill/>
          <a:ln w="0">
            <a:noFill/>
          </a:ln>
        </p:spPr>
        <p:style>
          <a:lnRef idx="0"/>
          <a:fillRef idx="0"/>
          <a:effectRef idx="0"/>
          <a:fontRef idx="minor"/>
        </p:style>
        <p:txBody>
          <a:bodyPr lIns="0" rIns="0" tIns="0" bIns="0" anchor="t">
            <a:noAutofit/>
          </a:bodyPr>
          <a:p>
            <a:pPr algn="ctr" defTabSz="914400">
              <a:lnSpc>
                <a:spcPct val="100000"/>
              </a:lnSpc>
              <a:tabLst>
                <a:tab algn="l" pos="0"/>
              </a:tabLst>
            </a:pPr>
            <a:r>
              <a:rPr b="0" lang="en-US" sz="6000" strike="noStrike" u="none">
                <a:solidFill>
                  <a:srgbClr val="676767"/>
                </a:solidFill>
                <a:uFillTx/>
                <a:latin typeface="Open Sans Bold"/>
                <a:ea typeface="Open Sans Bold"/>
              </a:rPr>
              <a:t>Press here to go to Home</a:t>
            </a:r>
            <a:endParaRPr b="0" lang="en-US" sz="6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65</TotalTime>
  <Application>LibreOffice/24.8.4.2$Windows_X86_64 LibreOffice_project/bb3cfa12c7b1bf994ecc5649a80400d06cd71002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2025-01-29T05:30:32Z</dcterms:created>
  <dc:creator>PptxGenJS</dc:creator>
  <dc:description/>
  <dc:language>en-US</dc:language>
  <cp:lastModifiedBy/>
  <dcterms:modified xsi:type="dcterms:W3CDTF">2025-01-29T02:06:11Z</dcterms:modified>
  <cp:revision>17</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On-screen Show (16:9)</vt:lpwstr>
  </property>
  <property fmtid="{D5CDD505-2E9C-101B-9397-08002B2CF9AE}" pid="4" name="Slides">
    <vt:i4>2</vt:i4>
  </property>
</Properties>
</file>